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
      <p:font typeface="Google Sans Medium"/>
      <p:regular r:id="rId28"/>
      <p:bold r:id="rId29"/>
      <p:italic r:id="rId30"/>
      <p:boldItalic r:id="rId31"/>
    </p:embeddedFont>
    <p:embeddedFont>
      <p:font typeface="Google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GoogleSansMedium-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GoogleSansMedium-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GoogleSansMedium-boldItalic.fntdata"/><Relationship Id="rId30" Type="http://schemas.openxmlformats.org/officeDocument/2006/relationships/font" Target="fonts/GoogleSansMedium-italic.fntdata"/><Relationship Id="rId11" Type="http://schemas.openxmlformats.org/officeDocument/2006/relationships/slide" Target="slides/slide6.xml"/><Relationship Id="rId33" Type="http://schemas.openxmlformats.org/officeDocument/2006/relationships/font" Target="fonts/GoogleSans-bold.fntdata"/><Relationship Id="rId10" Type="http://schemas.openxmlformats.org/officeDocument/2006/relationships/slide" Target="slides/slide5.xml"/><Relationship Id="rId32" Type="http://schemas.openxmlformats.org/officeDocument/2006/relationships/font" Target="fonts/GoogleSans-regular.fntdata"/><Relationship Id="rId13" Type="http://schemas.openxmlformats.org/officeDocument/2006/relationships/slide" Target="slides/slide8.xml"/><Relationship Id="rId35" Type="http://schemas.openxmlformats.org/officeDocument/2006/relationships/font" Target="fonts/GoogleSans-boldItalic.fntdata"/><Relationship Id="rId12" Type="http://schemas.openxmlformats.org/officeDocument/2006/relationships/slide" Target="slides/slide7.xml"/><Relationship Id="rId34" Type="http://schemas.openxmlformats.org/officeDocument/2006/relationships/font" Target="fonts/GoogleSans-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lay.google.com/store/apps/details?id=com.google.android.apps.messaging&amp;hl=en_US&amp;gl=US" TargetMode="External"/><Relationship Id="rId3" Type="http://schemas.openxmlformats.org/officeDocument/2006/relationships/hyperlink" Target="https://play.google.com/store/apps/details?id=com.google.android.apps.health.research.studies&amp;hl=en_US&amp;gl=US" TargetMode="External"/><Relationship Id="rId4" Type="http://schemas.openxmlformats.org/officeDocument/2006/relationships/hyperlink" Target="https://ai.googleblog.com/2018/08/the-machine-learning-behind-android.html" TargetMode="External"/><Relationship Id="rId5" Type="http://schemas.openxmlformats.org/officeDocument/2006/relationships/hyperlink" Target="https://www.android.com/" TargetMode="External"/><Relationship Id="rId6" Type="http://schemas.openxmlformats.org/officeDocument/2006/relationships/hyperlink" Target="https://security.googleblog.com/2020/10/privacy-preserving-smart-input-with.html"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2766d969cb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2766d969c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2766d969cba_0_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2766d969cba_0_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2766d969cba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2766d969cba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chemeClr val="dk1"/>
                </a:solidFill>
                <a:latin typeface="Google Sans"/>
                <a:ea typeface="Google Sans"/>
                <a:cs typeface="Google Sans"/>
                <a:sym typeface="Google Sans"/>
              </a:rPr>
              <a:t>A stateful mechanism can provide advantages similar to sampling --- the output on a round might be influenced by any of the previous batches, not just the most recent one.</a:t>
            </a:r>
            <a:endParaRPr sz="1400">
              <a:solidFill>
                <a:schemeClr val="dk1"/>
              </a:solidFill>
              <a:latin typeface="Google Sans"/>
              <a:ea typeface="Google Sans"/>
              <a:cs typeface="Google Sans"/>
              <a:sym typeface="Google Sans"/>
            </a:endParaRPr>
          </a:p>
          <a:p>
            <a:pPr indent="0" lvl="0" marL="0" rtl="0" algn="ctr">
              <a:spcBef>
                <a:spcPts val="0"/>
              </a:spcBef>
              <a:spcAft>
                <a:spcPts val="0"/>
              </a:spcAft>
              <a:buNone/>
            </a:pPr>
            <a:r>
              <a:t/>
            </a:r>
            <a:endParaRPr sz="1400">
              <a:solidFill>
                <a:schemeClr val="dk1"/>
              </a:solidFill>
              <a:latin typeface="Google Sans"/>
              <a:ea typeface="Google Sans"/>
              <a:cs typeface="Google Sans"/>
              <a:sym typeface="Google Sans"/>
            </a:endParaRPr>
          </a:p>
          <a:p>
            <a:pPr indent="0" lvl="0" marL="0" rtl="0" algn="ctr">
              <a:spcBef>
                <a:spcPts val="0"/>
              </a:spcBef>
              <a:spcAft>
                <a:spcPts val="0"/>
              </a:spcAft>
              <a:buNone/>
            </a:pPr>
            <a:r>
              <a:rPr lang="en" sz="1400">
                <a:solidFill>
                  <a:schemeClr val="dk1"/>
                </a:solidFill>
                <a:latin typeface="Google Sans"/>
                <a:ea typeface="Google Sans"/>
                <a:cs typeface="Google Sans"/>
                <a:sym typeface="Google Sans"/>
              </a:rPr>
              <a:t>On round 4, the mechanism can reveal a little more information about </a:t>
            </a:r>
            <a:r>
              <a:rPr b="1" lang="en" sz="1400">
                <a:solidFill>
                  <a:schemeClr val="dk1"/>
                </a:solidFill>
                <a:latin typeface="Google Sans"/>
                <a:ea typeface="Google Sans"/>
                <a:cs typeface="Google Sans"/>
                <a:sym typeface="Google Sans"/>
              </a:rPr>
              <a:t>g</a:t>
            </a:r>
            <a:r>
              <a:rPr b="1" baseline="-25000" lang="en" sz="1400">
                <a:solidFill>
                  <a:schemeClr val="dk1"/>
                </a:solidFill>
                <a:latin typeface="Google Sans"/>
                <a:ea typeface="Google Sans"/>
                <a:cs typeface="Google Sans"/>
                <a:sym typeface="Google Sans"/>
              </a:rPr>
              <a:t>1</a:t>
            </a:r>
            <a:r>
              <a:rPr lang="en" sz="1400">
                <a:solidFill>
                  <a:schemeClr val="dk1"/>
                </a:solidFill>
              </a:rPr>
              <a:t>,</a:t>
            </a:r>
            <a:r>
              <a:rPr b="1" baseline="-25000" lang="en" sz="1400">
                <a:solidFill>
                  <a:schemeClr val="dk1"/>
                </a:solidFill>
                <a:latin typeface="Google Sans"/>
                <a:ea typeface="Google Sans"/>
                <a:cs typeface="Google Sans"/>
                <a:sym typeface="Google Sans"/>
              </a:rPr>
              <a:t> </a:t>
            </a:r>
            <a:r>
              <a:rPr b="1" lang="en" sz="1400">
                <a:solidFill>
                  <a:schemeClr val="dk1"/>
                </a:solidFill>
                <a:latin typeface="Google Sans"/>
                <a:ea typeface="Google Sans"/>
                <a:cs typeface="Google Sans"/>
                <a:sym typeface="Google Sans"/>
              </a:rPr>
              <a:t>g</a:t>
            </a:r>
            <a:r>
              <a:rPr b="1" baseline="-25000" lang="en" sz="1400">
                <a:solidFill>
                  <a:schemeClr val="dk1"/>
                </a:solidFill>
                <a:latin typeface="Google Sans"/>
                <a:ea typeface="Google Sans"/>
                <a:cs typeface="Google Sans"/>
                <a:sym typeface="Google Sans"/>
              </a:rPr>
              <a:t>2</a:t>
            </a:r>
            <a:r>
              <a:rPr lang="en" sz="1400">
                <a:solidFill>
                  <a:schemeClr val="dk1"/>
                </a:solidFill>
              </a:rPr>
              <a:t>,</a:t>
            </a:r>
            <a:r>
              <a:rPr b="1" baseline="-25000" lang="en" sz="1400">
                <a:solidFill>
                  <a:schemeClr val="dk1"/>
                </a:solidFill>
                <a:latin typeface="Google Sans"/>
                <a:ea typeface="Google Sans"/>
                <a:cs typeface="Google Sans"/>
                <a:sym typeface="Google Sans"/>
              </a:rPr>
              <a:t> </a:t>
            </a:r>
            <a:r>
              <a:rPr b="1" lang="en" sz="1400">
                <a:solidFill>
                  <a:schemeClr val="dk1"/>
                </a:solidFill>
                <a:latin typeface="Google Sans"/>
                <a:ea typeface="Google Sans"/>
                <a:cs typeface="Google Sans"/>
                <a:sym typeface="Google Sans"/>
              </a:rPr>
              <a:t>g</a:t>
            </a:r>
            <a:r>
              <a:rPr b="1" baseline="-25000" lang="en" sz="1400">
                <a:solidFill>
                  <a:schemeClr val="dk1"/>
                </a:solidFill>
                <a:latin typeface="Google Sans"/>
                <a:ea typeface="Google Sans"/>
                <a:cs typeface="Google Sans"/>
                <a:sym typeface="Google Sans"/>
              </a:rPr>
              <a:t>3</a:t>
            </a:r>
            <a:r>
              <a:rPr lang="en" sz="1400">
                <a:solidFill>
                  <a:schemeClr val="dk1"/>
                </a:solidFill>
                <a:latin typeface="Google Sans"/>
                <a:ea typeface="Google Sans"/>
                <a:cs typeface="Google Sans"/>
                <a:sym typeface="Google Sans"/>
              </a:rPr>
              <a:t> by cancelling out noise added earlier, "mixed together" with a noise estimate of  </a:t>
            </a:r>
            <a:r>
              <a:rPr b="1" lang="en" sz="1400">
                <a:solidFill>
                  <a:schemeClr val="dk1"/>
                </a:solidFill>
                <a:latin typeface="Google Sans"/>
                <a:ea typeface="Google Sans"/>
                <a:cs typeface="Google Sans"/>
                <a:sym typeface="Google Sans"/>
              </a:rPr>
              <a:t>g</a:t>
            </a:r>
            <a:r>
              <a:rPr b="1" baseline="-25000" lang="en" sz="1400">
                <a:solidFill>
                  <a:schemeClr val="dk1"/>
                </a:solidFill>
                <a:latin typeface="Google Sans"/>
                <a:ea typeface="Google Sans"/>
                <a:cs typeface="Google Sans"/>
                <a:sym typeface="Google Sans"/>
              </a:rPr>
              <a:t>4</a:t>
            </a:r>
            <a:r>
              <a:rPr lang="en" sz="1400">
                <a:solidFill>
                  <a:schemeClr val="dk1"/>
                </a:solidFill>
              </a:rPr>
              <a: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g2766d969cba_0_2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 name="Google Shape;851;g2766d969cba_0_2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2766d969cba_0_2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2766d969cba_0_2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2766d969cba_0_19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2766d969cba_0_19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g2766d969cba_0_2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g2766d969cba_0_2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2766d969cba_0_1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2766d969cba_0_1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2766d969cba_0_2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2766d969cba_0_2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2766d969cba_0_26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2766d969cba_0_26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766d969cba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766d969cba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To train a machine learning model</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766d969cba_0_30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766d969cba_0_306: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766d969cba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766d969cba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sources:</a:t>
            </a:r>
            <a:endParaRPr/>
          </a:p>
          <a:p>
            <a:pPr indent="0" lvl="0" marL="0" rtl="0" algn="l">
              <a:spcBef>
                <a:spcPts val="0"/>
              </a:spcBef>
              <a:spcAft>
                <a:spcPts val="0"/>
              </a:spcAft>
              <a:buNone/>
            </a:pPr>
            <a:r>
              <a:rPr lang="en" u="sng">
                <a:solidFill>
                  <a:schemeClr val="hlink"/>
                </a:solidFill>
                <a:hlinkClick r:id="rId2"/>
              </a:rPr>
              <a:t>https://play.google.com/store/apps/details?id=com.google.android.apps.messaging&amp;hl=en_US&amp;gl=US</a:t>
            </a:r>
            <a:endParaRPr/>
          </a:p>
          <a:p>
            <a:pPr indent="0" lvl="0" marL="0" rtl="0" algn="l">
              <a:spcBef>
                <a:spcPts val="0"/>
              </a:spcBef>
              <a:spcAft>
                <a:spcPts val="0"/>
              </a:spcAft>
              <a:buNone/>
            </a:pPr>
            <a:r>
              <a:rPr lang="en" u="sng">
                <a:solidFill>
                  <a:schemeClr val="hlink"/>
                </a:solidFill>
                <a:hlinkClick r:id="rId3"/>
              </a:rPr>
              <a:t>https://play.google.com/store/apps/details?id=com.google.android.apps.health.research.studies&amp;hl=en_US&amp;gl=US</a:t>
            </a:r>
            <a:endParaRPr/>
          </a:p>
          <a:p>
            <a:pPr indent="0" lvl="0" marL="0" rtl="0" algn="l">
              <a:spcBef>
                <a:spcPts val="0"/>
              </a:spcBef>
              <a:spcAft>
                <a:spcPts val="0"/>
              </a:spcAft>
              <a:buNone/>
            </a:pPr>
            <a:r>
              <a:rPr lang="en" u="sng">
                <a:solidFill>
                  <a:schemeClr val="hlink"/>
                </a:solidFill>
                <a:hlinkClick r:id="rId4"/>
              </a:rPr>
              <a:t>https://ai.googleblog.com/2018/08/the-machine-learning-behind-android.html</a:t>
            </a:r>
            <a:endParaRPr/>
          </a:p>
          <a:p>
            <a:pPr indent="0" lvl="0" marL="0" rtl="0" algn="l">
              <a:spcBef>
                <a:spcPts val="0"/>
              </a:spcBef>
              <a:spcAft>
                <a:spcPts val="0"/>
              </a:spcAft>
              <a:buNone/>
            </a:pPr>
            <a:r>
              <a:rPr lang="en" u="sng">
                <a:solidFill>
                  <a:schemeClr val="hlink"/>
                </a:solidFill>
                <a:hlinkClick r:id="rId5"/>
              </a:rPr>
              <a:t>https://www.android.com/</a:t>
            </a:r>
            <a:endParaRPr/>
          </a:p>
          <a:p>
            <a:pPr indent="0" lvl="0" marL="0" rtl="0" algn="l">
              <a:spcBef>
                <a:spcPts val="0"/>
              </a:spcBef>
              <a:spcAft>
                <a:spcPts val="0"/>
              </a:spcAft>
              <a:buNone/>
            </a:pPr>
            <a:r>
              <a:rPr lang="en" u="sng">
                <a:solidFill>
                  <a:schemeClr val="hlink"/>
                </a:solidFill>
                <a:hlinkClick r:id="rId6"/>
              </a:rPr>
              <a:t>https://security.googleblog.com/2020/10/privacy-preserving-smart-input-with.html</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766d969cba_0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766d969cba_0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766d969cba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766d969cba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766d969cba_0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766d969cba_0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766d969cba_0_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766d969cba_0_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766d969cba_0_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766d969cba_0_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bottom">
  <p:cSld name="TITLE_ONLY_4">
    <p:spTree>
      <p:nvGrpSpPr>
        <p:cNvPr id="50" name="Shape 50"/>
        <p:cNvGrpSpPr/>
        <p:nvPr/>
      </p:nvGrpSpPr>
      <p:grpSpPr>
        <a:xfrm>
          <a:off x="0" y="0"/>
          <a:ext cx="0" cy="0"/>
          <a:chOff x="0" y="0"/>
          <a:chExt cx="0" cy="0"/>
        </a:xfrm>
      </p:grpSpPr>
      <p:sp>
        <p:nvSpPr>
          <p:cNvPr id="51" name="Google Shape;51;p13"/>
          <p:cNvSpPr txBox="1"/>
          <p:nvPr>
            <p:ph type="title"/>
          </p:nvPr>
        </p:nvSpPr>
        <p:spPr>
          <a:xfrm>
            <a:off x="257975" y="803903"/>
            <a:ext cx="4314000" cy="7755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600">
                <a:solidFill>
                  <a:srgbClr val="363D4D"/>
                </a:solidFill>
                <a:latin typeface="Google Sans Medium"/>
                <a:ea typeface="Google Sans Medium"/>
                <a:cs typeface="Google Sans Medium"/>
                <a:sym typeface="Google Sans Medium"/>
              </a:defRPr>
            </a:lvl1pPr>
            <a:lvl2pPr lvl="1" rtl="0">
              <a:spcBef>
                <a:spcPts val="0"/>
              </a:spcBef>
              <a:spcAft>
                <a:spcPts val="0"/>
              </a:spcAft>
              <a:buNone/>
              <a:defRPr sz="1600">
                <a:solidFill>
                  <a:srgbClr val="9AA0A6"/>
                </a:solidFill>
                <a:latin typeface="Google Sans Medium"/>
                <a:ea typeface="Google Sans Medium"/>
                <a:cs typeface="Google Sans Medium"/>
                <a:sym typeface="Google Sans Medium"/>
              </a:defRPr>
            </a:lvl2pPr>
            <a:lvl3pPr lvl="2" rtl="0">
              <a:spcBef>
                <a:spcPts val="0"/>
              </a:spcBef>
              <a:spcAft>
                <a:spcPts val="0"/>
              </a:spcAft>
              <a:buNone/>
              <a:defRPr sz="1600">
                <a:solidFill>
                  <a:srgbClr val="9AA0A6"/>
                </a:solidFill>
                <a:latin typeface="Google Sans Medium"/>
                <a:ea typeface="Google Sans Medium"/>
                <a:cs typeface="Google Sans Medium"/>
                <a:sym typeface="Google Sans Medium"/>
              </a:defRPr>
            </a:lvl3pPr>
            <a:lvl4pPr lvl="3" rtl="0">
              <a:spcBef>
                <a:spcPts val="0"/>
              </a:spcBef>
              <a:spcAft>
                <a:spcPts val="0"/>
              </a:spcAft>
              <a:buNone/>
              <a:defRPr sz="1600">
                <a:solidFill>
                  <a:srgbClr val="9AA0A6"/>
                </a:solidFill>
                <a:latin typeface="Google Sans Medium"/>
                <a:ea typeface="Google Sans Medium"/>
                <a:cs typeface="Google Sans Medium"/>
                <a:sym typeface="Google Sans Medium"/>
              </a:defRPr>
            </a:lvl4pPr>
            <a:lvl5pPr lvl="4" rtl="0">
              <a:spcBef>
                <a:spcPts val="0"/>
              </a:spcBef>
              <a:spcAft>
                <a:spcPts val="0"/>
              </a:spcAft>
              <a:buNone/>
              <a:defRPr sz="1600">
                <a:solidFill>
                  <a:srgbClr val="9AA0A6"/>
                </a:solidFill>
                <a:latin typeface="Google Sans Medium"/>
                <a:ea typeface="Google Sans Medium"/>
                <a:cs typeface="Google Sans Medium"/>
                <a:sym typeface="Google Sans Medium"/>
              </a:defRPr>
            </a:lvl5pPr>
            <a:lvl6pPr lvl="5" rtl="0">
              <a:spcBef>
                <a:spcPts val="0"/>
              </a:spcBef>
              <a:spcAft>
                <a:spcPts val="0"/>
              </a:spcAft>
              <a:buNone/>
              <a:defRPr sz="1600">
                <a:solidFill>
                  <a:srgbClr val="9AA0A6"/>
                </a:solidFill>
                <a:latin typeface="Google Sans Medium"/>
                <a:ea typeface="Google Sans Medium"/>
                <a:cs typeface="Google Sans Medium"/>
                <a:sym typeface="Google Sans Medium"/>
              </a:defRPr>
            </a:lvl6pPr>
            <a:lvl7pPr lvl="6" rtl="0">
              <a:spcBef>
                <a:spcPts val="0"/>
              </a:spcBef>
              <a:spcAft>
                <a:spcPts val="0"/>
              </a:spcAft>
              <a:buNone/>
              <a:defRPr sz="1600">
                <a:solidFill>
                  <a:srgbClr val="9AA0A6"/>
                </a:solidFill>
                <a:latin typeface="Google Sans Medium"/>
                <a:ea typeface="Google Sans Medium"/>
                <a:cs typeface="Google Sans Medium"/>
                <a:sym typeface="Google Sans Medium"/>
              </a:defRPr>
            </a:lvl7pPr>
            <a:lvl8pPr lvl="7" rtl="0">
              <a:spcBef>
                <a:spcPts val="0"/>
              </a:spcBef>
              <a:spcAft>
                <a:spcPts val="0"/>
              </a:spcAft>
              <a:buNone/>
              <a:defRPr sz="1600">
                <a:solidFill>
                  <a:srgbClr val="9AA0A6"/>
                </a:solidFill>
                <a:latin typeface="Google Sans Medium"/>
                <a:ea typeface="Google Sans Medium"/>
                <a:cs typeface="Google Sans Medium"/>
                <a:sym typeface="Google Sans Medium"/>
              </a:defRPr>
            </a:lvl8pPr>
            <a:lvl9pPr lvl="8" rtl="0">
              <a:spcBef>
                <a:spcPts val="0"/>
              </a:spcBef>
              <a:spcAft>
                <a:spcPts val="0"/>
              </a:spcAft>
              <a:buNone/>
              <a:defRPr sz="1600">
                <a:solidFill>
                  <a:srgbClr val="9AA0A6"/>
                </a:solidFill>
                <a:latin typeface="Google Sans Medium"/>
                <a:ea typeface="Google Sans Medium"/>
                <a:cs typeface="Google Sans Medium"/>
                <a:sym typeface="Google Sans Medium"/>
              </a:defRPr>
            </a:lvl9pPr>
          </a:lstStyle>
          <a:p/>
        </p:txBody>
      </p:sp>
      <p:sp>
        <p:nvSpPr>
          <p:cNvPr id="52" name="Google Shape;52;p13"/>
          <p:cNvSpPr txBox="1"/>
          <p:nvPr>
            <p:ph idx="2" type="title"/>
          </p:nvPr>
        </p:nvSpPr>
        <p:spPr>
          <a:xfrm>
            <a:off x="257975" y="1644228"/>
            <a:ext cx="4314000" cy="2297400"/>
          </a:xfrm>
          <a:prstGeom prst="rect">
            <a:avLst/>
          </a:prstGeom>
        </p:spPr>
        <p:txBody>
          <a:bodyPr anchorCtr="0" anchor="t" bIns="91425" lIns="91425" spcFirstLastPara="1" rIns="91425" wrap="square" tIns="91425">
            <a:normAutofit/>
          </a:bodyPr>
          <a:lstStyle>
            <a:lvl1pPr lvl="0" rtl="0">
              <a:lnSpc>
                <a:spcPct val="115000"/>
              </a:lnSpc>
              <a:spcBef>
                <a:spcPts val="0"/>
              </a:spcBef>
              <a:spcAft>
                <a:spcPts val="0"/>
              </a:spcAft>
              <a:buNone/>
              <a:defRPr sz="1600">
                <a:solidFill>
                  <a:srgbClr val="80868B"/>
                </a:solidFill>
                <a:latin typeface="Google Sans Medium"/>
                <a:ea typeface="Google Sans Medium"/>
                <a:cs typeface="Google Sans Medium"/>
                <a:sym typeface="Google Sans Medium"/>
              </a:defRPr>
            </a:lvl1pPr>
            <a:lvl2pPr lvl="1" rtl="0">
              <a:lnSpc>
                <a:spcPct val="115000"/>
              </a:lnSpc>
              <a:spcBef>
                <a:spcPts val="0"/>
              </a:spcBef>
              <a:spcAft>
                <a:spcPts val="0"/>
              </a:spcAft>
              <a:buNone/>
              <a:defRPr sz="800">
                <a:solidFill>
                  <a:srgbClr val="9AA0A6"/>
                </a:solidFill>
                <a:latin typeface="Google Sans Medium"/>
                <a:ea typeface="Google Sans Medium"/>
                <a:cs typeface="Google Sans Medium"/>
                <a:sym typeface="Google Sans Medium"/>
              </a:defRPr>
            </a:lvl2pPr>
            <a:lvl3pPr lvl="2" rtl="0">
              <a:lnSpc>
                <a:spcPct val="115000"/>
              </a:lnSpc>
              <a:spcBef>
                <a:spcPts val="0"/>
              </a:spcBef>
              <a:spcAft>
                <a:spcPts val="0"/>
              </a:spcAft>
              <a:buNone/>
              <a:defRPr sz="800">
                <a:solidFill>
                  <a:srgbClr val="9AA0A6"/>
                </a:solidFill>
                <a:latin typeface="Google Sans Medium"/>
                <a:ea typeface="Google Sans Medium"/>
                <a:cs typeface="Google Sans Medium"/>
                <a:sym typeface="Google Sans Medium"/>
              </a:defRPr>
            </a:lvl3pPr>
            <a:lvl4pPr lvl="3" rtl="0">
              <a:lnSpc>
                <a:spcPct val="115000"/>
              </a:lnSpc>
              <a:spcBef>
                <a:spcPts val="0"/>
              </a:spcBef>
              <a:spcAft>
                <a:spcPts val="0"/>
              </a:spcAft>
              <a:buNone/>
              <a:defRPr sz="800">
                <a:solidFill>
                  <a:srgbClr val="9AA0A6"/>
                </a:solidFill>
                <a:latin typeface="Google Sans Medium"/>
                <a:ea typeface="Google Sans Medium"/>
                <a:cs typeface="Google Sans Medium"/>
                <a:sym typeface="Google Sans Medium"/>
              </a:defRPr>
            </a:lvl4pPr>
            <a:lvl5pPr lvl="4" rtl="0">
              <a:lnSpc>
                <a:spcPct val="115000"/>
              </a:lnSpc>
              <a:spcBef>
                <a:spcPts val="0"/>
              </a:spcBef>
              <a:spcAft>
                <a:spcPts val="0"/>
              </a:spcAft>
              <a:buNone/>
              <a:defRPr sz="800">
                <a:solidFill>
                  <a:srgbClr val="9AA0A6"/>
                </a:solidFill>
                <a:latin typeface="Google Sans Medium"/>
                <a:ea typeface="Google Sans Medium"/>
                <a:cs typeface="Google Sans Medium"/>
                <a:sym typeface="Google Sans Medium"/>
              </a:defRPr>
            </a:lvl5pPr>
            <a:lvl6pPr lvl="5" rtl="0">
              <a:lnSpc>
                <a:spcPct val="115000"/>
              </a:lnSpc>
              <a:spcBef>
                <a:spcPts val="0"/>
              </a:spcBef>
              <a:spcAft>
                <a:spcPts val="0"/>
              </a:spcAft>
              <a:buNone/>
              <a:defRPr sz="800">
                <a:solidFill>
                  <a:srgbClr val="9AA0A6"/>
                </a:solidFill>
                <a:latin typeface="Google Sans Medium"/>
                <a:ea typeface="Google Sans Medium"/>
                <a:cs typeface="Google Sans Medium"/>
                <a:sym typeface="Google Sans Medium"/>
              </a:defRPr>
            </a:lvl6pPr>
            <a:lvl7pPr lvl="6" rtl="0">
              <a:lnSpc>
                <a:spcPct val="115000"/>
              </a:lnSpc>
              <a:spcBef>
                <a:spcPts val="0"/>
              </a:spcBef>
              <a:spcAft>
                <a:spcPts val="0"/>
              </a:spcAft>
              <a:buNone/>
              <a:defRPr sz="800">
                <a:solidFill>
                  <a:srgbClr val="9AA0A6"/>
                </a:solidFill>
                <a:latin typeface="Google Sans Medium"/>
                <a:ea typeface="Google Sans Medium"/>
                <a:cs typeface="Google Sans Medium"/>
                <a:sym typeface="Google Sans Medium"/>
              </a:defRPr>
            </a:lvl7pPr>
            <a:lvl8pPr lvl="7" rtl="0">
              <a:lnSpc>
                <a:spcPct val="115000"/>
              </a:lnSpc>
              <a:spcBef>
                <a:spcPts val="0"/>
              </a:spcBef>
              <a:spcAft>
                <a:spcPts val="0"/>
              </a:spcAft>
              <a:buNone/>
              <a:defRPr sz="800">
                <a:solidFill>
                  <a:srgbClr val="9AA0A6"/>
                </a:solidFill>
                <a:latin typeface="Google Sans Medium"/>
                <a:ea typeface="Google Sans Medium"/>
                <a:cs typeface="Google Sans Medium"/>
                <a:sym typeface="Google Sans Medium"/>
              </a:defRPr>
            </a:lvl8pPr>
            <a:lvl9pPr lvl="8" rtl="0">
              <a:lnSpc>
                <a:spcPct val="115000"/>
              </a:lnSpc>
              <a:spcBef>
                <a:spcPts val="0"/>
              </a:spcBef>
              <a:spcAft>
                <a:spcPts val="0"/>
              </a:spcAft>
              <a:buNone/>
              <a:defRPr sz="800">
                <a:solidFill>
                  <a:srgbClr val="9AA0A6"/>
                </a:solidFill>
                <a:latin typeface="Google Sans Medium"/>
                <a:ea typeface="Google Sans Medium"/>
                <a:cs typeface="Google Sans Medium"/>
                <a:sym typeface="Google Sans Medium"/>
              </a:defRPr>
            </a:lvl9pPr>
          </a:lstStyle>
          <a:p/>
        </p:txBody>
      </p:sp>
      <p:sp>
        <p:nvSpPr>
          <p:cNvPr id="53" name="Google Shape;53;p13"/>
          <p:cNvSpPr txBox="1"/>
          <p:nvPr>
            <p:ph idx="3" type="title"/>
          </p:nvPr>
        </p:nvSpPr>
        <p:spPr>
          <a:xfrm>
            <a:off x="263000" y="239375"/>
            <a:ext cx="2854800" cy="7533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800">
                <a:solidFill>
                  <a:srgbClr val="FF675D"/>
                </a:solidFill>
                <a:latin typeface="Google Sans Medium"/>
                <a:ea typeface="Google Sans Medium"/>
                <a:cs typeface="Google Sans Medium"/>
                <a:sym typeface="Google Sans Medium"/>
              </a:defRPr>
            </a:lvl1pPr>
            <a:lvl2pPr lvl="1" rtl="0">
              <a:spcBef>
                <a:spcPts val="0"/>
              </a:spcBef>
              <a:spcAft>
                <a:spcPts val="0"/>
              </a:spcAft>
              <a:buNone/>
              <a:defRPr sz="800">
                <a:solidFill>
                  <a:srgbClr val="FFFFFF"/>
                </a:solidFill>
                <a:latin typeface="Google Sans Medium"/>
                <a:ea typeface="Google Sans Medium"/>
                <a:cs typeface="Google Sans Medium"/>
                <a:sym typeface="Google Sans Medium"/>
              </a:defRPr>
            </a:lvl2pPr>
            <a:lvl3pPr lvl="2" rtl="0">
              <a:spcBef>
                <a:spcPts val="0"/>
              </a:spcBef>
              <a:spcAft>
                <a:spcPts val="0"/>
              </a:spcAft>
              <a:buNone/>
              <a:defRPr sz="800">
                <a:solidFill>
                  <a:srgbClr val="FFFFFF"/>
                </a:solidFill>
                <a:latin typeface="Google Sans Medium"/>
                <a:ea typeface="Google Sans Medium"/>
                <a:cs typeface="Google Sans Medium"/>
                <a:sym typeface="Google Sans Medium"/>
              </a:defRPr>
            </a:lvl3pPr>
            <a:lvl4pPr lvl="3" rtl="0">
              <a:spcBef>
                <a:spcPts val="0"/>
              </a:spcBef>
              <a:spcAft>
                <a:spcPts val="0"/>
              </a:spcAft>
              <a:buNone/>
              <a:defRPr sz="800">
                <a:solidFill>
                  <a:srgbClr val="FFFFFF"/>
                </a:solidFill>
                <a:latin typeface="Google Sans Medium"/>
                <a:ea typeface="Google Sans Medium"/>
                <a:cs typeface="Google Sans Medium"/>
                <a:sym typeface="Google Sans Medium"/>
              </a:defRPr>
            </a:lvl4pPr>
            <a:lvl5pPr lvl="4" rtl="0">
              <a:spcBef>
                <a:spcPts val="0"/>
              </a:spcBef>
              <a:spcAft>
                <a:spcPts val="0"/>
              </a:spcAft>
              <a:buNone/>
              <a:defRPr sz="800">
                <a:solidFill>
                  <a:srgbClr val="FFFFFF"/>
                </a:solidFill>
                <a:latin typeface="Google Sans Medium"/>
                <a:ea typeface="Google Sans Medium"/>
                <a:cs typeface="Google Sans Medium"/>
                <a:sym typeface="Google Sans Medium"/>
              </a:defRPr>
            </a:lvl5pPr>
            <a:lvl6pPr lvl="5" rtl="0">
              <a:spcBef>
                <a:spcPts val="0"/>
              </a:spcBef>
              <a:spcAft>
                <a:spcPts val="0"/>
              </a:spcAft>
              <a:buNone/>
              <a:defRPr sz="800">
                <a:solidFill>
                  <a:srgbClr val="FFFFFF"/>
                </a:solidFill>
                <a:latin typeface="Google Sans Medium"/>
                <a:ea typeface="Google Sans Medium"/>
                <a:cs typeface="Google Sans Medium"/>
                <a:sym typeface="Google Sans Medium"/>
              </a:defRPr>
            </a:lvl6pPr>
            <a:lvl7pPr lvl="6" rtl="0">
              <a:spcBef>
                <a:spcPts val="0"/>
              </a:spcBef>
              <a:spcAft>
                <a:spcPts val="0"/>
              </a:spcAft>
              <a:buNone/>
              <a:defRPr sz="800">
                <a:solidFill>
                  <a:srgbClr val="FFFFFF"/>
                </a:solidFill>
                <a:latin typeface="Google Sans Medium"/>
                <a:ea typeface="Google Sans Medium"/>
                <a:cs typeface="Google Sans Medium"/>
                <a:sym typeface="Google Sans Medium"/>
              </a:defRPr>
            </a:lvl7pPr>
            <a:lvl8pPr lvl="7" rtl="0">
              <a:spcBef>
                <a:spcPts val="0"/>
              </a:spcBef>
              <a:spcAft>
                <a:spcPts val="0"/>
              </a:spcAft>
              <a:buNone/>
              <a:defRPr sz="800">
                <a:solidFill>
                  <a:srgbClr val="FFFFFF"/>
                </a:solidFill>
                <a:latin typeface="Google Sans Medium"/>
                <a:ea typeface="Google Sans Medium"/>
                <a:cs typeface="Google Sans Medium"/>
                <a:sym typeface="Google Sans Medium"/>
              </a:defRPr>
            </a:lvl8pPr>
            <a:lvl9pPr lvl="8" rtl="0">
              <a:spcBef>
                <a:spcPts val="0"/>
              </a:spcBef>
              <a:spcAft>
                <a:spcPts val="0"/>
              </a:spcAft>
              <a:buNone/>
              <a:defRPr sz="800">
                <a:solidFill>
                  <a:srgbClr val="FFFFFF"/>
                </a:solidFill>
                <a:latin typeface="Google Sans Medium"/>
                <a:ea typeface="Google Sans Medium"/>
                <a:cs typeface="Google Sans Medium"/>
                <a:sym typeface="Google Sans Medium"/>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4.png"/><Relationship Id="rId5"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arxiv.org/abs/2103.00039"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arxiv.org/abs/2305.18465"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arxiv.org/abs/2305.18465"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hyperlink" Target="https://arxiv.org/abs/2305.18465"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arxiv.org/abs/2303.00654"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github.com/tensorflow/federated/blob/main/tensorflow_federated/python/aggregators/differential_privacy.py" TargetMode="External"/><Relationship Id="rId4" Type="http://schemas.openxmlformats.org/officeDocument/2006/relationships/hyperlink" Target="https://github.com/tensorflow/privacy/blob/master/tensorflow_privacy/privacy/dp_query/tree_aggregation_query.py" TargetMode="External"/><Relationship Id="rId5" Type="http://schemas.openxmlformats.org/officeDocument/2006/relationships/hyperlink" Target="https://github.com/google-research/federated/blob/master/dp_ftrl/blogpost_supplemental_privacy_accounting.ipynb" TargetMode="External"/><Relationship Id="rId6" Type="http://schemas.openxmlformats.org/officeDocument/2006/relationships/hyperlink" Target="https://github.com/google/federated-compute" TargetMode="External"/><Relationship Id="rId7" Type="http://schemas.openxmlformats.org/officeDocument/2006/relationships/hyperlink" Target="https://arxiv.org/abs/2305.18465"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arxiv.org/abs/2306.08153" TargetMode="Externa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0" Type="http://schemas.openxmlformats.org/officeDocument/2006/relationships/image" Target="../media/image9.png"/><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12.png"/><Relationship Id="rId7" Type="http://schemas.openxmlformats.org/officeDocument/2006/relationships/image" Target="../media/image5.gif"/><Relationship Id="rId8"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queue.acm.org/detail.cfm?id=3501293" TargetMode="External"/><Relationship Id="rId4" Type="http://schemas.openxmlformats.org/officeDocument/2006/relationships/hyperlink" Target="https://arxiv.org/abs/2306.14793"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support.google.com/gboard/answer/12373137" TargetMode="External"/><Relationship Id="rId4" Type="http://schemas.openxmlformats.org/officeDocument/2006/relationships/hyperlink" Target="https://queue.acm.org/detail.cfm?id=3501293" TargetMode="External"/><Relationship Id="rId5" Type="http://schemas.openxmlformats.org/officeDocument/2006/relationships/hyperlink" Target="https://arxiv.org/abs/2306.14793"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hyperlink" Target="https://arxiv.org/abs/2303.00654"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4"/>
          <p:cNvSpPr txBox="1"/>
          <p:nvPr>
            <p:ph type="ctrTitle"/>
          </p:nvPr>
        </p:nvSpPr>
        <p:spPr>
          <a:xfrm>
            <a:off x="0" y="287375"/>
            <a:ext cx="91440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Clr>
                <a:schemeClr val="dk1"/>
              </a:buClr>
              <a:buSzPts val="990"/>
              <a:buFont typeface="Arial"/>
              <a:buNone/>
            </a:pPr>
            <a:r>
              <a:rPr lang="en" sz="3780"/>
              <a:t>Federated Learning of Gboard </a:t>
            </a:r>
            <a:endParaRPr sz="3780"/>
          </a:p>
          <a:p>
            <a:pPr indent="0" lvl="0" marL="0" rtl="0" algn="ctr">
              <a:spcBef>
                <a:spcPts val="0"/>
              </a:spcBef>
              <a:spcAft>
                <a:spcPts val="0"/>
              </a:spcAft>
              <a:buClr>
                <a:schemeClr val="dk1"/>
              </a:buClr>
              <a:buSzPts val="990"/>
              <a:buFont typeface="Arial"/>
              <a:buNone/>
            </a:pPr>
            <a:r>
              <a:rPr lang="en" sz="3780"/>
              <a:t>Language Models with Differential Privacy</a:t>
            </a:r>
            <a:endParaRPr sz="5600"/>
          </a:p>
        </p:txBody>
      </p:sp>
      <p:sp>
        <p:nvSpPr>
          <p:cNvPr id="59" name="Google Shape;59;p14"/>
          <p:cNvSpPr txBox="1"/>
          <p:nvPr>
            <p:ph idx="1" type="subTitle"/>
          </p:nvPr>
        </p:nvSpPr>
        <p:spPr>
          <a:xfrm>
            <a:off x="311700" y="2910325"/>
            <a:ext cx="8520600" cy="1944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Zheng Xu</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Presenting the work of many</a:t>
            </a:r>
            <a:endParaRPr/>
          </a:p>
        </p:txBody>
      </p:sp>
      <p:pic>
        <p:nvPicPr>
          <p:cNvPr id="60" name="Google Shape;60;p14"/>
          <p:cNvPicPr preferRelativeResize="0"/>
          <p:nvPr/>
        </p:nvPicPr>
        <p:blipFill>
          <a:blip r:embed="rId3">
            <a:alphaModFix/>
          </a:blip>
          <a:stretch>
            <a:fillRect/>
          </a:stretch>
        </p:blipFill>
        <p:spPr>
          <a:xfrm>
            <a:off x="2958050" y="3413275"/>
            <a:ext cx="3222450" cy="461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23"/>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Private Federated Learning</a:t>
            </a:r>
            <a:endParaRPr>
              <a:solidFill>
                <a:srgbClr val="0277BD"/>
              </a:solidFill>
            </a:endParaRPr>
          </a:p>
        </p:txBody>
      </p:sp>
      <p:cxnSp>
        <p:nvCxnSpPr>
          <p:cNvPr id="514" name="Google Shape;514;p23"/>
          <p:cNvCxnSpPr/>
          <p:nvPr/>
        </p:nvCxnSpPr>
        <p:spPr>
          <a:xfrm flipH="1">
            <a:off x="4657325" y="4133850"/>
            <a:ext cx="1739400" cy="8100"/>
          </a:xfrm>
          <a:prstGeom prst="straightConnector1">
            <a:avLst/>
          </a:prstGeom>
          <a:noFill/>
          <a:ln cap="flat" cmpd="sng" w="9525">
            <a:solidFill>
              <a:srgbClr val="595959"/>
            </a:solidFill>
            <a:prstDash val="solid"/>
            <a:round/>
            <a:headEnd len="med" w="med" type="none"/>
            <a:tailEnd len="med" w="med" type="triangle"/>
          </a:ln>
        </p:spPr>
      </p:cxnSp>
      <p:grpSp>
        <p:nvGrpSpPr>
          <p:cNvPr id="515" name="Google Shape;515;p23"/>
          <p:cNvGrpSpPr/>
          <p:nvPr/>
        </p:nvGrpSpPr>
        <p:grpSpPr>
          <a:xfrm>
            <a:off x="3240382" y="2869464"/>
            <a:ext cx="1416789" cy="2149860"/>
            <a:chOff x="1711209" y="1374900"/>
            <a:chExt cx="346200" cy="603300"/>
          </a:xfrm>
        </p:grpSpPr>
        <p:sp>
          <p:nvSpPr>
            <p:cNvPr id="516" name="Google Shape;516;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17" name="Google Shape;517;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518" name="Google Shape;518;p23"/>
            <p:cNvCxnSpPr>
              <a:stCxn id="517"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519" name="Google Shape;519;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520" name="Google Shape;520;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521" name="Google Shape;521;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522" name="Google Shape;522;p23"/>
          <p:cNvSpPr/>
          <p:nvPr/>
        </p:nvSpPr>
        <p:spPr>
          <a:xfrm>
            <a:off x="3764527" y="4352006"/>
            <a:ext cx="427561" cy="242222"/>
          </a:xfrm>
          <a:custGeom>
            <a:rect b="b" l="l" r="r" t="t"/>
            <a:pathLst>
              <a:path extrusionOk="0" h="14388" w="30179">
                <a:moveTo>
                  <a:pt x="0" y="0"/>
                </a:moveTo>
                <a:cubicBezTo>
                  <a:pt x="242" y="1112"/>
                  <a:pt x="242" y="4691"/>
                  <a:pt x="1451" y="6674"/>
                </a:cubicBezTo>
                <a:cubicBezTo>
                  <a:pt x="2660" y="8657"/>
                  <a:pt x="5369" y="10737"/>
                  <a:pt x="7255" y="11898"/>
                </a:cubicBezTo>
                <a:cubicBezTo>
                  <a:pt x="9141" y="13059"/>
                  <a:pt x="10495" y="13252"/>
                  <a:pt x="12768" y="13639"/>
                </a:cubicBezTo>
                <a:cubicBezTo>
                  <a:pt x="15041" y="14026"/>
                  <a:pt x="18621" y="14558"/>
                  <a:pt x="20894" y="14219"/>
                </a:cubicBezTo>
                <a:cubicBezTo>
                  <a:pt x="23167" y="13880"/>
                  <a:pt x="24860" y="12429"/>
                  <a:pt x="26407" y="11607"/>
                </a:cubicBezTo>
                <a:cubicBezTo>
                  <a:pt x="27955" y="10785"/>
                  <a:pt x="29550" y="9673"/>
                  <a:pt x="30179" y="9286"/>
                </a:cubicBezTo>
              </a:path>
            </a:pathLst>
          </a:custGeom>
          <a:noFill/>
          <a:ln cap="flat" cmpd="sng" w="9525">
            <a:solidFill>
              <a:srgbClr val="595959"/>
            </a:solidFill>
            <a:prstDash val="solid"/>
            <a:round/>
            <a:headEnd len="med" w="med" type="triangle"/>
            <a:tailEnd len="med" w="med" type="none"/>
          </a:ln>
        </p:spPr>
      </p:sp>
      <p:sp>
        <p:nvSpPr>
          <p:cNvPr id="523" name="Google Shape;523;p23"/>
          <p:cNvSpPr/>
          <p:nvPr/>
        </p:nvSpPr>
        <p:spPr>
          <a:xfrm>
            <a:off x="4182176" y="4135925"/>
            <a:ext cx="541304" cy="380613"/>
          </a:xfrm>
          <a:custGeom>
            <a:rect b="b" l="l" r="r" t="t"/>
            <a:pathLst>
              <a:path extrusionOk="0" h="14119" w="21637">
                <a:moveTo>
                  <a:pt x="21637" y="0"/>
                </a:moveTo>
                <a:cubicBezTo>
                  <a:pt x="20629" y="183"/>
                  <a:pt x="17664" y="275"/>
                  <a:pt x="15586" y="1100"/>
                </a:cubicBezTo>
                <a:cubicBezTo>
                  <a:pt x="13508" y="1925"/>
                  <a:pt x="11124" y="3362"/>
                  <a:pt x="9168" y="4951"/>
                </a:cubicBezTo>
                <a:cubicBezTo>
                  <a:pt x="7212" y="6540"/>
                  <a:pt x="5379" y="9107"/>
                  <a:pt x="3851" y="10635"/>
                </a:cubicBezTo>
                <a:cubicBezTo>
                  <a:pt x="2323" y="12163"/>
                  <a:pt x="642" y="13538"/>
                  <a:pt x="0" y="14119"/>
                </a:cubicBezTo>
              </a:path>
            </a:pathLst>
          </a:custGeom>
          <a:noFill/>
          <a:ln cap="flat" cmpd="sng" w="9525">
            <a:solidFill>
              <a:srgbClr val="595959"/>
            </a:solidFill>
            <a:prstDash val="solid"/>
            <a:round/>
            <a:headEnd len="med" w="med" type="none"/>
            <a:tailEnd len="med" w="med" type="none"/>
          </a:ln>
        </p:spPr>
      </p:sp>
      <p:sp>
        <p:nvSpPr>
          <p:cNvPr id="524" name="Google Shape;524;p23"/>
          <p:cNvSpPr/>
          <p:nvPr/>
        </p:nvSpPr>
        <p:spPr>
          <a:xfrm>
            <a:off x="3985318" y="4488341"/>
            <a:ext cx="157800" cy="153300"/>
          </a:xfrm>
          <a:prstGeom prst="parallelogram">
            <a:avLst>
              <a:gd fmla="val 25000" name="adj"/>
            </a:avLst>
          </a:prstGeom>
          <a:solidFill>
            <a:srgbClr val="0277BD"/>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25" name="Google Shape;525;p23"/>
          <p:cNvSpPr/>
          <p:nvPr/>
        </p:nvSpPr>
        <p:spPr>
          <a:xfrm>
            <a:off x="3597829" y="4022047"/>
            <a:ext cx="274800" cy="3288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ctr">
              <a:spcBef>
                <a:spcPts val="0"/>
              </a:spcBef>
              <a:spcAft>
                <a:spcPts val="0"/>
              </a:spcAft>
              <a:buNone/>
            </a:pPr>
            <a:r>
              <a:t/>
            </a:r>
            <a:endParaRPr sz="500"/>
          </a:p>
        </p:txBody>
      </p:sp>
      <p:sp>
        <p:nvSpPr>
          <p:cNvPr id="526" name="Google Shape;526;p23"/>
          <p:cNvSpPr/>
          <p:nvPr/>
        </p:nvSpPr>
        <p:spPr>
          <a:xfrm>
            <a:off x="3735041" y="3790648"/>
            <a:ext cx="378927" cy="225503"/>
          </a:xfrm>
          <a:custGeom>
            <a:rect b="b" l="l" r="r" t="t"/>
            <a:pathLst>
              <a:path extrusionOk="0" h="15356" w="23215">
                <a:moveTo>
                  <a:pt x="23215" y="2007"/>
                </a:moveTo>
                <a:cubicBezTo>
                  <a:pt x="22345" y="1765"/>
                  <a:pt x="20168" y="846"/>
                  <a:pt x="17992" y="556"/>
                </a:cubicBezTo>
                <a:cubicBezTo>
                  <a:pt x="15816" y="266"/>
                  <a:pt x="12527" y="-266"/>
                  <a:pt x="10157" y="266"/>
                </a:cubicBezTo>
                <a:cubicBezTo>
                  <a:pt x="7787" y="798"/>
                  <a:pt x="5321" y="2587"/>
                  <a:pt x="3773" y="3748"/>
                </a:cubicBezTo>
                <a:cubicBezTo>
                  <a:pt x="2225" y="4909"/>
                  <a:pt x="1452" y="6119"/>
                  <a:pt x="871" y="7231"/>
                </a:cubicBezTo>
                <a:cubicBezTo>
                  <a:pt x="291" y="8344"/>
                  <a:pt x="435" y="9069"/>
                  <a:pt x="290" y="10423"/>
                </a:cubicBezTo>
                <a:cubicBezTo>
                  <a:pt x="145" y="11777"/>
                  <a:pt x="48" y="14534"/>
                  <a:pt x="0" y="15356"/>
                </a:cubicBezTo>
              </a:path>
            </a:pathLst>
          </a:custGeom>
          <a:noFill/>
          <a:ln cap="flat" cmpd="sng" w="9525">
            <a:solidFill>
              <a:srgbClr val="595959"/>
            </a:solidFill>
            <a:prstDash val="solid"/>
            <a:round/>
            <a:headEnd len="med" w="med" type="triangle"/>
            <a:tailEnd len="med" w="med" type="none"/>
          </a:ln>
        </p:spPr>
      </p:sp>
      <p:pic>
        <p:nvPicPr>
          <p:cNvPr id="527" name="Google Shape;527;p23"/>
          <p:cNvPicPr preferRelativeResize="0"/>
          <p:nvPr/>
        </p:nvPicPr>
        <p:blipFill rotWithShape="1">
          <a:blip r:embed="rId3">
            <a:alphaModFix/>
          </a:blip>
          <a:srcRect b="4404" l="7309" r="7300" t="4404"/>
          <a:stretch/>
        </p:blipFill>
        <p:spPr>
          <a:xfrm>
            <a:off x="3607234" y="4049012"/>
            <a:ext cx="242319" cy="279611"/>
          </a:xfrm>
          <a:prstGeom prst="rect">
            <a:avLst/>
          </a:prstGeom>
          <a:noFill/>
          <a:ln cap="flat" cmpd="sng" w="9525">
            <a:solidFill>
              <a:srgbClr val="4285F4"/>
            </a:solidFill>
            <a:prstDash val="solid"/>
            <a:round/>
            <a:headEnd len="sm" w="sm" type="none"/>
            <a:tailEnd len="sm" w="sm" type="none"/>
          </a:ln>
        </p:spPr>
      </p:pic>
      <p:sp>
        <p:nvSpPr>
          <p:cNvPr id="528" name="Google Shape;528;p23"/>
          <p:cNvSpPr/>
          <p:nvPr/>
        </p:nvSpPr>
        <p:spPr>
          <a:xfrm>
            <a:off x="3546123" y="32478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29" name="Google Shape;529;p23"/>
          <p:cNvSpPr/>
          <p:nvPr/>
        </p:nvSpPr>
        <p:spPr>
          <a:xfrm>
            <a:off x="3574892" y="3387140"/>
            <a:ext cx="162600" cy="184800"/>
          </a:xfrm>
          <a:prstGeom prst="ellipse">
            <a:avLst/>
          </a:prstGeom>
          <a:solidFill>
            <a:srgbClr val="EA9999"/>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30" name="Google Shape;530;p23"/>
          <p:cNvSpPr/>
          <p:nvPr/>
        </p:nvSpPr>
        <p:spPr>
          <a:xfrm>
            <a:off x="3553988" y="3577973"/>
            <a:ext cx="83913" cy="447569"/>
          </a:xfrm>
          <a:custGeom>
            <a:rect b="b" l="l" r="r" t="t"/>
            <a:pathLst>
              <a:path extrusionOk="0" h="17279" w="3553">
                <a:moveTo>
                  <a:pt x="1084" y="0"/>
                </a:moveTo>
                <a:cubicBezTo>
                  <a:pt x="935" y="449"/>
                  <a:pt x="337" y="1197"/>
                  <a:pt x="187" y="2693"/>
                </a:cubicBezTo>
                <a:cubicBezTo>
                  <a:pt x="38" y="4189"/>
                  <a:pt x="0" y="7293"/>
                  <a:pt x="187" y="8976"/>
                </a:cubicBezTo>
                <a:cubicBezTo>
                  <a:pt x="374" y="10659"/>
                  <a:pt x="748" y="11407"/>
                  <a:pt x="1309" y="12791"/>
                </a:cubicBezTo>
                <a:cubicBezTo>
                  <a:pt x="1870" y="14175"/>
                  <a:pt x="3179" y="16531"/>
                  <a:pt x="3553" y="17279"/>
                </a:cubicBezTo>
              </a:path>
            </a:pathLst>
          </a:custGeom>
          <a:noFill/>
          <a:ln cap="flat" cmpd="sng" w="9525">
            <a:solidFill>
              <a:srgbClr val="595959"/>
            </a:solidFill>
            <a:prstDash val="solid"/>
            <a:round/>
            <a:headEnd len="med" w="med" type="none"/>
            <a:tailEnd len="med" w="med" type="triangle"/>
          </a:ln>
        </p:spPr>
      </p:sp>
      <p:grpSp>
        <p:nvGrpSpPr>
          <p:cNvPr id="531" name="Google Shape;531;p23"/>
          <p:cNvGrpSpPr/>
          <p:nvPr/>
        </p:nvGrpSpPr>
        <p:grpSpPr>
          <a:xfrm>
            <a:off x="3835491" y="1852708"/>
            <a:ext cx="681633" cy="991825"/>
            <a:chOff x="1711209" y="1374900"/>
            <a:chExt cx="346200" cy="603300"/>
          </a:xfrm>
        </p:grpSpPr>
        <p:sp>
          <p:nvSpPr>
            <p:cNvPr id="532" name="Google Shape;532;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33" name="Google Shape;533;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534" name="Google Shape;534;p23"/>
            <p:cNvCxnSpPr>
              <a:stCxn id="533"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535" name="Google Shape;535;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536" name="Google Shape;536;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537" name="Google Shape;537;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538" name="Google Shape;538;p23"/>
          <p:cNvSpPr/>
          <p:nvPr/>
        </p:nvSpPr>
        <p:spPr>
          <a:xfrm>
            <a:off x="4320450" y="2263575"/>
            <a:ext cx="1099200" cy="376950"/>
          </a:xfrm>
          <a:custGeom>
            <a:rect b="b" l="l" r="r" t="t"/>
            <a:pathLst>
              <a:path extrusionOk="0" h="15078" w="43968">
                <a:moveTo>
                  <a:pt x="0" y="0"/>
                </a:moveTo>
                <a:cubicBezTo>
                  <a:pt x="1755" y="1484"/>
                  <a:pt x="7825" y="7068"/>
                  <a:pt x="10530" y="8901"/>
                </a:cubicBezTo>
                <a:cubicBezTo>
                  <a:pt x="13235" y="10735"/>
                  <a:pt x="14080" y="10251"/>
                  <a:pt x="16230" y="11001"/>
                </a:cubicBezTo>
                <a:cubicBezTo>
                  <a:pt x="18380" y="11751"/>
                  <a:pt x="20930" y="12751"/>
                  <a:pt x="23430" y="13401"/>
                </a:cubicBezTo>
                <a:cubicBezTo>
                  <a:pt x="25930" y="14051"/>
                  <a:pt x="27807" y="14623"/>
                  <a:pt x="31230" y="14901"/>
                </a:cubicBezTo>
                <a:cubicBezTo>
                  <a:pt x="34653" y="15179"/>
                  <a:pt x="41845" y="15039"/>
                  <a:pt x="43968" y="15067"/>
                </a:cubicBezTo>
              </a:path>
            </a:pathLst>
          </a:custGeom>
          <a:noFill/>
          <a:ln cap="flat" cmpd="sng" w="9525">
            <a:solidFill>
              <a:srgbClr val="595959"/>
            </a:solidFill>
            <a:prstDash val="solid"/>
            <a:round/>
            <a:headEnd len="med" w="med" type="none"/>
            <a:tailEnd len="med" w="med" type="none"/>
          </a:ln>
        </p:spPr>
      </p:sp>
      <p:sp>
        <p:nvSpPr>
          <p:cNvPr id="539" name="Google Shape;539;p23"/>
          <p:cNvSpPr/>
          <p:nvPr/>
        </p:nvSpPr>
        <p:spPr>
          <a:xfrm>
            <a:off x="4096775" y="2632911"/>
            <a:ext cx="1964000" cy="1187175"/>
          </a:xfrm>
          <a:custGeom>
            <a:rect b="b" l="l" r="r" t="t"/>
            <a:pathLst>
              <a:path extrusionOk="0" h="47487" w="78560">
                <a:moveTo>
                  <a:pt x="0" y="47487"/>
                </a:moveTo>
                <a:cubicBezTo>
                  <a:pt x="1632" y="47139"/>
                  <a:pt x="6067" y="48181"/>
                  <a:pt x="9792" y="45397"/>
                </a:cubicBezTo>
                <a:cubicBezTo>
                  <a:pt x="13517" y="42613"/>
                  <a:pt x="18946" y="35654"/>
                  <a:pt x="22352" y="30782"/>
                </a:cubicBezTo>
                <a:cubicBezTo>
                  <a:pt x="25758" y="25910"/>
                  <a:pt x="27791" y="20209"/>
                  <a:pt x="30228" y="16163"/>
                </a:cubicBezTo>
                <a:cubicBezTo>
                  <a:pt x="32665" y="12118"/>
                  <a:pt x="34003" y="8974"/>
                  <a:pt x="36973" y="6509"/>
                </a:cubicBezTo>
                <a:cubicBezTo>
                  <a:pt x="39944" y="4044"/>
                  <a:pt x="44403" y="2456"/>
                  <a:pt x="48051" y="1375"/>
                </a:cubicBezTo>
                <a:cubicBezTo>
                  <a:pt x="51699" y="294"/>
                  <a:pt x="53775" y="167"/>
                  <a:pt x="58860" y="24"/>
                </a:cubicBezTo>
                <a:cubicBezTo>
                  <a:pt x="63945" y="-119"/>
                  <a:pt x="75277" y="434"/>
                  <a:pt x="78560" y="516"/>
                </a:cubicBezTo>
              </a:path>
            </a:pathLst>
          </a:custGeom>
          <a:noFill/>
          <a:ln cap="flat" cmpd="sng" w="9525">
            <a:solidFill>
              <a:srgbClr val="595959"/>
            </a:solidFill>
            <a:prstDash val="solid"/>
            <a:round/>
            <a:headEnd len="med" w="med" type="none"/>
            <a:tailEnd len="med" w="med" type="triangle"/>
          </a:ln>
        </p:spPr>
      </p:sp>
      <p:sp>
        <p:nvSpPr>
          <p:cNvPr id="540" name="Google Shape;540;p23"/>
          <p:cNvSpPr/>
          <p:nvPr/>
        </p:nvSpPr>
        <p:spPr>
          <a:xfrm>
            <a:off x="4102391" y="3713088"/>
            <a:ext cx="157800" cy="184800"/>
          </a:xfrm>
          <a:prstGeom prst="trapezoid">
            <a:avLst>
              <a:gd fmla="val 25000" name="adj"/>
            </a:avLst>
          </a:prstGeom>
          <a:solidFill>
            <a:srgbClr val="980000"/>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41" name="Google Shape;541;p23"/>
          <p:cNvSpPr/>
          <p:nvPr/>
        </p:nvSpPr>
        <p:spPr>
          <a:xfrm>
            <a:off x="6586200" y="2661525"/>
            <a:ext cx="1931550" cy="1474575"/>
          </a:xfrm>
          <a:custGeom>
            <a:rect b="b" l="l" r="r" t="t"/>
            <a:pathLst>
              <a:path extrusionOk="0" h="58983" w="77262">
                <a:moveTo>
                  <a:pt x="59010" y="0"/>
                </a:moveTo>
                <a:cubicBezTo>
                  <a:pt x="61875" y="1531"/>
                  <a:pt x="74285" y="4153"/>
                  <a:pt x="76200" y="9183"/>
                </a:cubicBezTo>
                <a:cubicBezTo>
                  <a:pt x="78115" y="14214"/>
                  <a:pt x="78100" y="23283"/>
                  <a:pt x="70500" y="30183"/>
                </a:cubicBezTo>
                <a:cubicBezTo>
                  <a:pt x="62900" y="37083"/>
                  <a:pt x="42350" y="45783"/>
                  <a:pt x="30600" y="50583"/>
                </a:cubicBezTo>
                <a:cubicBezTo>
                  <a:pt x="18850" y="55383"/>
                  <a:pt x="5100" y="57583"/>
                  <a:pt x="0" y="58983"/>
                </a:cubicBezTo>
              </a:path>
            </a:pathLst>
          </a:custGeom>
          <a:noFill/>
          <a:ln cap="flat" cmpd="sng" w="9525">
            <a:solidFill>
              <a:srgbClr val="595959"/>
            </a:solidFill>
            <a:prstDash val="solid"/>
            <a:round/>
            <a:headEnd len="med" w="med" type="none"/>
            <a:tailEnd len="med" w="med" type="triangle"/>
          </a:ln>
        </p:spPr>
      </p:sp>
      <p:sp>
        <p:nvSpPr>
          <p:cNvPr id="542" name="Google Shape;542;p23"/>
          <p:cNvSpPr txBox="1"/>
          <p:nvPr/>
        </p:nvSpPr>
        <p:spPr>
          <a:xfrm>
            <a:off x="6466900" y="2453175"/>
            <a:ext cx="278400" cy="312000"/>
          </a:xfrm>
          <a:prstGeom prst="rect">
            <a:avLst/>
          </a:prstGeom>
          <a:noFill/>
          <a:ln>
            <a:noFill/>
          </a:ln>
        </p:spPr>
        <p:txBody>
          <a:bodyPr anchorCtr="0" anchor="t" bIns="8575" lIns="8575" spcFirstLastPara="1" rIns="8575" wrap="square" tIns="8575">
            <a:noAutofit/>
          </a:bodyPr>
          <a:lstStyle/>
          <a:p>
            <a:pPr indent="0" lvl="0" marL="0" rtl="0" algn="l">
              <a:spcBef>
                <a:spcPts val="0"/>
              </a:spcBef>
              <a:spcAft>
                <a:spcPts val="0"/>
              </a:spcAft>
              <a:buNone/>
            </a:pPr>
            <a:r>
              <a:rPr lang="en" sz="2200"/>
              <a:t>+</a:t>
            </a:r>
            <a:endParaRPr sz="2200"/>
          </a:p>
        </p:txBody>
      </p:sp>
      <p:cxnSp>
        <p:nvCxnSpPr>
          <p:cNvPr id="543" name="Google Shape;543;p23"/>
          <p:cNvCxnSpPr/>
          <p:nvPr/>
        </p:nvCxnSpPr>
        <p:spPr>
          <a:xfrm>
            <a:off x="7360990" y="2625277"/>
            <a:ext cx="350100" cy="3600"/>
          </a:xfrm>
          <a:prstGeom prst="straightConnector1">
            <a:avLst/>
          </a:prstGeom>
          <a:noFill/>
          <a:ln cap="flat" cmpd="sng" w="9525">
            <a:solidFill>
              <a:srgbClr val="595959"/>
            </a:solidFill>
            <a:prstDash val="solid"/>
            <a:round/>
            <a:headEnd len="med" w="med" type="none"/>
            <a:tailEnd len="med" w="med" type="triangle"/>
          </a:ln>
        </p:spPr>
      </p:cxnSp>
      <p:pic>
        <p:nvPicPr>
          <p:cNvPr id="544" name="Google Shape;544;p23"/>
          <p:cNvPicPr preferRelativeResize="0"/>
          <p:nvPr/>
        </p:nvPicPr>
        <p:blipFill>
          <a:blip r:embed="rId4">
            <a:alphaModFix/>
          </a:blip>
          <a:stretch>
            <a:fillRect/>
          </a:stretch>
        </p:blipFill>
        <p:spPr>
          <a:xfrm rot="1415993">
            <a:off x="4103032" y="3479374"/>
            <a:ext cx="347059" cy="218304"/>
          </a:xfrm>
          <a:prstGeom prst="rect">
            <a:avLst/>
          </a:prstGeom>
          <a:noFill/>
          <a:ln>
            <a:noFill/>
          </a:ln>
        </p:spPr>
      </p:pic>
      <p:pic>
        <p:nvPicPr>
          <p:cNvPr id="545" name="Google Shape;545;p23"/>
          <p:cNvPicPr preferRelativeResize="0"/>
          <p:nvPr/>
        </p:nvPicPr>
        <p:blipFill>
          <a:blip r:embed="rId5">
            <a:alphaModFix/>
          </a:blip>
          <a:stretch>
            <a:fillRect/>
          </a:stretch>
        </p:blipFill>
        <p:spPr>
          <a:xfrm>
            <a:off x="6677726" y="2437150"/>
            <a:ext cx="650866" cy="344150"/>
          </a:xfrm>
          <a:prstGeom prst="rect">
            <a:avLst/>
          </a:prstGeom>
          <a:noFill/>
          <a:ln>
            <a:noFill/>
          </a:ln>
        </p:spPr>
      </p:pic>
      <p:cxnSp>
        <p:nvCxnSpPr>
          <p:cNvPr id="546" name="Google Shape;546;p23"/>
          <p:cNvCxnSpPr>
            <a:stCxn id="547" idx="2"/>
            <a:endCxn id="545" idx="0"/>
          </p:cNvCxnSpPr>
          <p:nvPr/>
        </p:nvCxnSpPr>
        <p:spPr>
          <a:xfrm>
            <a:off x="6913205" y="2088223"/>
            <a:ext cx="90000" cy="348900"/>
          </a:xfrm>
          <a:prstGeom prst="straightConnector1">
            <a:avLst/>
          </a:prstGeom>
          <a:noFill/>
          <a:ln cap="flat" cmpd="sng" w="9525">
            <a:solidFill>
              <a:srgbClr val="595959"/>
            </a:solidFill>
            <a:prstDash val="solid"/>
            <a:round/>
            <a:headEnd len="med" w="med" type="none"/>
            <a:tailEnd len="med" w="med" type="triangle"/>
          </a:ln>
        </p:spPr>
      </p:cxnSp>
      <p:grpSp>
        <p:nvGrpSpPr>
          <p:cNvPr id="548" name="Google Shape;548;p23"/>
          <p:cNvGrpSpPr/>
          <p:nvPr/>
        </p:nvGrpSpPr>
        <p:grpSpPr>
          <a:xfrm>
            <a:off x="6404341" y="1512425"/>
            <a:ext cx="1017728" cy="575799"/>
            <a:chOff x="7254950" y="1522650"/>
            <a:chExt cx="1465200" cy="805200"/>
          </a:xfrm>
        </p:grpSpPr>
        <p:sp>
          <p:nvSpPr>
            <p:cNvPr id="547" name="Google Shape;547;p23"/>
            <p:cNvSpPr/>
            <p:nvPr/>
          </p:nvSpPr>
          <p:spPr>
            <a:xfrm>
              <a:off x="7254950" y="1522650"/>
              <a:ext cx="1465200" cy="805200"/>
            </a:xfrm>
            <a:prstGeom prst="rect">
              <a:avLst/>
            </a:prstGeom>
            <a:solidFill>
              <a:srgbClr val="CEEAD6"/>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3"/>
            <p:cNvSpPr/>
            <p:nvPr/>
          </p:nvSpPr>
          <p:spPr>
            <a:xfrm>
              <a:off x="7356200" y="2004813"/>
              <a:ext cx="198000" cy="198000"/>
            </a:xfrm>
            <a:prstGeom prst="ellipse">
              <a:avLst/>
            </a:prstGeom>
            <a:solidFill>
              <a:srgbClr val="FBBC0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3"/>
            <p:cNvSpPr/>
            <p:nvPr/>
          </p:nvSpPr>
          <p:spPr>
            <a:xfrm>
              <a:off x="8423275" y="2004825"/>
              <a:ext cx="198000" cy="198000"/>
            </a:xfrm>
            <a:prstGeom prst="ellipse">
              <a:avLst/>
            </a:prstGeom>
            <a:solidFill>
              <a:srgbClr val="34A85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3"/>
            <p:cNvSpPr/>
            <p:nvPr/>
          </p:nvSpPr>
          <p:spPr>
            <a:xfrm>
              <a:off x="8034350" y="2004800"/>
              <a:ext cx="198000" cy="198000"/>
            </a:xfrm>
            <a:prstGeom prst="ellipse">
              <a:avLst/>
            </a:prstGeom>
            <a:solidFill>
              <a:srgbClr val="B3141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 name="Google Shape;552;p23"/>
            <p:cNvCxnSpPr/>
            <p:nvPr/>
          </p:nvCxnSpPr>
          <p:spPr>
            <a:xfrm flipH="1">
              <a:off x="7723096" y="1741154"/>
              <a:ext cx="218400" cy="95700"/>
            </a:xfrm>
            <a:prstGeom prst="straightConnector1">
              <a:avLst/>
            </a:prstGeom>
            <a:noFill/>
            <a:ln cap="flat" cmpd="sng" w="9525">
              <a:solidFill>
                <a:srgbClr val="595959"/>
              </a:solidFill>
              <a:prstDash val="solid"/>
              <a:round/>
              <a:headEnd len="med" w="med" type="none"/>
              <a:tailEnd len="med" w="med" type="none"/>
            </a:ln>
          </p:spPr>
        </p:cxnSp>
        <p:cxnSp>
          <p:nvCxnSpPr>
            <p:cNvPr id="553" name="Google Shape;553;p23"/>
            <p:cNvCxnSpPr/>
            <p:nvPr/>
          </p:nvCxnSpPr>
          <p:spPr>
            <a:xfrm rot="10800000">
              <a:off x="8081504" y="1741154"/>
              <a:ext cx="170100" cy="95700"/>
            </a:xfrm>
            <a:prstGeom prst="straightConnector1">
              <a:avLst/>
            </a:prstGeom>
            <a:noFill/>
            <a:ln cap="flat" cmpd="sng" w="9525">
              <a:solidFill>
                <a:srgbClr val="595959"/>
              </a:solidFill>
              <a:prstDash val="solid"/>
              <a:round/>
              <a:headEnd len="med" w="med" type="none"/>
              <a:tailEnd len="med" w="med" type="none"/>
            </a:ln>
          </p:spPr>
        </p:cxnSp>
        <p:cxnSp>
          <p:nvCxnSpPr>
            <p:cNvPr id="554" name="Google Shape;554;p23"/>
            <p:cNvCxnSpPr>
              <a:endCxn id="549" idx="7"/>
            </p:cNvCxnSpPr>
            <p:nvPr/>
          </p:nvCxnSpPr>
          <p:spPr>
            <a:xfrm flipH="1">
              <a:off x="7525204" y="1976809"/>
              <a:ext cx="57900" cy="57000"/>
            </a:xfrm>
            <a:prstGeom prst="straightConnector1">
              <a:avLst/>
            </a:prstGeom>
            <a:noFill/>
            <a:ln cap="flat" cmpd="sng" w="9525">
              <a:solidFill>
                <a:srgbClr val="595959"/>
              </a:solidFill>
              <a:prstDash val="solid"/>
              <a:round/>
              <a:headEnd len="med" w="med" type="none"/>
              <a:tailEnd len="med" w="med" type="none"/>
            </a:ln>
          </p:spPr>
        </p:cxnSp>
        <p:cxnSp>
          <p:nvCxnSpPr>
            <p:cNvPr id="555" name="Google Shape;555;p23"/>
            <p:cNvCxnSpPr>
              <a:endCxn id="556" idx="1"/>
            </p:cNvCxnSpPr>
            <p:nvPr/>
          </p:nvCxnSpPr>
          <p:spPr>
            <a:xfrm>
              <a:off x="7723121" y="1976809"/>
              <a:ext cx="43800" cy="57000"/>
            </a:xfrm>
            <a:prstGeom prst="straightConnector1">
              <a:avLst/>
            </a:prstGeom>
            <a:noFill/>
            <a:ln cap="flat" cmpd="sng" w="9525">
              <a:solidFill>
                <a:srgbClr val="595959"/>
              </a:solidFill>
              <a:prstDash val="solid"/>
              <a:round/>
              <a:headEnd len="med" w="med" type="none"/>
              <a:tailEnd len="med" w="med" type="none"/>
            </a:ln>
          </p:spPr>
        </p:cxnSp>
        <p:cxnSp>
          <p:nvCxnSpPr>
            <p:cNvPr id="557" name="Google Shape;557;p23"/>
            <p:cNvCxnSpPr>
              <a:endCxn id="551" idx="7"/>
            </p:cNvCxnSpPr>
            <p:nvPr/>
          </p:nvCxnSpPr>
          <p:spPr>
            <a:xfrm flipH="1">
              <a:off x="8203354" y="1976796"/>
              <a:ext cx="48300" cy="57000"/>
            </a:xfrm>
            <a:prstGeom prst="straightConnector1">
              <a:avLst/>
            </a:prstGeom>
            <a:noFill/>
            <a:ln cap="flat" cmpd="sng" w="9525">
              <a:solidFill>
                <a:srgbClr val="595959"/>
              </a:solidFill>
              <a:prstDash val="solid"/>
              <a:round/>
              <a:headEnd len="med" w="med" type="none"/>
              <a:tailEnd len="med" w="med" type="none"/>
            </a:ln>
          </p:spPr>
        </p:cxnSp>
        <p:cxnSp>
          <p:nvCxnSpPr>
            <p:cNvPr id="558" name="Google Shape;558;p23"/>
            <p:cNvCxnSpPr>
              <a:endCxn id="550" idx="1"/>
            </p:cNvCxnSpPr>
            <p:nvPr/>
          </p:nvCxnSpPr>
          <p:spPr>
            <a:xfrm>
              <a:off x="8391671" y="1976821"/>
              <a:ext cx="60600" cy="57000"/>
            </a:xfrm>
            <a:prstGeom prst="straightConnector1">
              <a:avLst/>
            </a:prstGeom>
            <a:noFill/>
            <a:ln cap="flat" cmpd="sng" w="9525">
              <a:solidFill>
                <a:srgbClr val="595959"/>
              </a:solidFill>
              <a:prstDash val="solid"/>
              <a:round/>
              <a:headEnd len="med" w="med" type="none"/>
              <a:tailEnd len="med" w="med" type="none"/>
            </a:ln>
          </p:spPr>
        </p:cxnSp>
        <p:sp>
          <p:nvSpPr>
            <p:cNvPr id="556" name="Google Shape;556;p23"/>
            <p:cNvSpPr/>
            <p:nvPr/>
          </p:nvSpPr>
          <p:spPr>
            <a:xfrm>
              <a:off x="7737925" y="2004813"/>
              <a:ext cx="198000" cy="198000"/>
            </a:xfrm>
            <a:prstGeom prst="ellipse">
              <a:avLst/>
            </a:prstGeom>
            <a:solidFill>
              <a:srgbClr val="185AB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3"/>
            <p:cNvSpPr/>
            <p:nvPr/>
          </p:nvSpPr>
          <p:spPr>
            <a:xfrm>
              <a:off x="8224375" y="1813725"/>
              <a:ext cx="198000" cy="198000"/>
            </a:xfrm>
            <a:prstGeom prst="pie">
              <a:avLst>
                <a:gd fmla="val 5335781" name="adj1"/>
                <a:gd fmla="val 16200000" name="adj2"/>
              </a:avLst>
            </a:prstGeom>
            <a:solidFill>
              <a:srgbClr val="B3141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0" name="Google Shape;560;p23"/>
            <p:cNvSpPr/>
            <p:nvPr/>
          </p:nvSpPr>
          <p:spPr>
            <a:xfrm rot="10800000">
              <a:off x="8224375" y="1813725"/>
              <a:ext cx="198000" cy="198000"/>
            </a:xfrm>
            <a:prstGeom prst="pie">
              <a:avLst>
                <a:gd fmla="val 5335781" name="adj1"/>
                <a:gd fmla="val 16200000" name="adj2"/>
              </a:avLst>
            </a:prstGeom>
            <a:solidFill>
              <a:srgbClr val="34A85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1" name="Google Shape;561;p23"/>
            <p:cNvSpPr/>
            <p:nvPr/>
          </p:nvSpPr>
          <p:spPr>
            <a:xfrm rot="10800000">
              <a:off x="7558075" y="1804200"/>
              <a:ext cx="198000" cy="198000"/>
            </a:xfrm>
            <a:prstGeom prst="pie">
              <a:avLst>
                <a:gd fmla="val 5335781" name="adj1"/>
                <a:gd fmla="val 16200000" name="adj2"/>
              </a:avLst>
            </a:prstGeom>
            <a:solidFill>
              <a:srgbClr val="185AB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2" name="Google Shape;562;p23"/>
            <p:cNvSpPr/>
            <p:nvPr/>
          </p:nvSpPr>
          <p:spPr>
            <a:xfrm>
              <a:off x="7558075" y="1804200"/>
              <a:ext cx="198000" cy="198000"/>
            </a:xfrm>
            <a:prstGeom prst="pie">
              <a:avLst>
                <a:gd fmla="val 5335781" name="adj1"/>
                <a:gd fmla="val 16200000" name="adj2"/>
              </a:avLst>
            </a:prstGeom>
            <a:solidFill>
              <a:srgbClr val="FBBC0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3" name="Google Shape;563;p23"/>
            <p:cNvSpPr/>
            <p:nvPr/>
          </p:nvSpPr>
          <p:spPr>
            <a:xfrm>
              <a:off x="7902475" y="1576125"/>
              <a:ext cx="198000" cy="198000"/>
            </a:xfrm>
            <a:prstGeom prst="pie">
              <a:avLst>
                <a:gd fmla="val 10793129" name="adj1"/>
                <a:gd fmla="val 16200000" name="adj2"/>
              </a:avLst>
            </a:prstGeom>
            <a:solidFill>
              <a:srgbClr val="FBBC0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4" name="Google Shape;564;p23"/>
            <p:cNvSpPr/>
            <p:nvPr/>
          </p:nvSpPr>
          <p:spPr>
            <a:xfrm rot="5400000">
              <a:off x="7902475" y="1576125"/>
              <a:ext cx="198000" cy="198000"/>
            </a:xfrm>
            <a:prstGeom prst="pie">
              <a:avLst>
                <a:gd fmla="val 10793129" name="adj1"/>
                <a:gd fmla="val 16200000" name="adj2"/>
              </a:avLst>
            </a:prstGeom>
            <a:solidFill>
              <a:srgbClr val="185AB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565" name="Google Shape;565;p23"/>
            <p:cNvSpPr/>
            <p:nvPr/>
          </p:nvSpPr>
          <p:spPr>
            <a:xfrm rot="10800000">
              <a:off x="7902475" y="1576125"/>
              <a:ext cx="198000" cy="198000"/>
            </a:xfrm>
            <a:prstGeom prst="pie">
              <a:avLst>
                <a:gd fmla="val 10793129" name="adj1"/>
                <a:gd fmla="val 16200000" name="adj2"/>
              </a:avLst>
            </a:prstGeom>
            <a:solidFill>
              <a:srgbClr val="34A85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3"/>
            <p:cNvSpPr/>
            <p:nvPr/>
          </p:nvSpPr>
          <p:spPr>
            <a:xfrm rot="-5400000">
              <a:off x="7902475" y="1576125"/>
              <a:ext cx="198000" cy="198000"/>
            </a:xfrm>
            <a:prstGeom prst="pie">
              <a:avLst>
                <a:gd fmla="val 10793129" name="adj1"/>
                <a:gd fmla="val 16200000" name="adj2"/>
              </a:avLst>
            </a:prstGeom>
            <a:solidFill>
              <a:srgbClr val="B3141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
        <p:nvSpPr>
          <p:cNvPr id="567" name="Google Shape;567;p23"/>
          <p:cNvSpPr/>
          <p:nvPr/>
        </p:nvSpPr>
        <p:spPr>
          <a:xfrm rot="1102006">
            <a:off x="4063607" y="2566569"/>
            <a:ext cx="541376" cy="121016"/>
          </a:xfrm>
          <a:custGeom>
            <a:rect b="b" l="l" r="r" t="t"/>
            <a:pathLst>
              <a:path extrusionOk="0" h="14388" w="30179">
                <a:moveTo>
                  <a:pt x="0" y="0"/>
                </a:moveTo>
                <a:cubicBezTo>
                  <a:pt x="242" y="1112"/>
                  <a:pt x="242" y="4691"/>
                  <a:pt x="1451" y="6674"/>
                </a:cubicBezTo>
                <a:cubicBezTo>
                  <a:pt x="2660" y="8657"/>
                  <a:pt x="5369" y="10737"/>
                  <a:pt x="7255" y="11898"/>
                </a:cubicBezTo>
                <a:cubicBezTo>
                  <a:pt x="9141" y="13059"/>
                  <a:pt x="10495" y="13252"/>
                  <a:pt x="12768" y="13639"/>
                </a:cubicBezTo>
                <a:cubicBezTo>
                  <a:pt x="15041" y="14026"/>
                  <a:pt x="18621" y="14558"/>
                  <a:pt x="20894" y="14219"/>
                </a:cubicBezTo>
                <a:cubicBezTo>
                  <a:pt x="23167" y="13880"/>
                  <a:pt x="24860" y="12429"/>
                  <a:pt x="26407" y="11607"/>
                </a:cubicBezTo>
                <a:cubicBezTo>
                  <a:pt x="27955" y="10785"/>
                  <a:pt x="29550" y="9673"/>
                  <a:pt x="30179" y="9286"/>
                </a:cubicBezTo>
              </a:path>
            </a:pathLst>
          </a:custGeom>
          <a:noFill/>
          <a:ln cap="flat" cmpd="sng" w="9525">
            <a:solidFill>
              <a:srgbClr val="595959"/>
            </a:solidFill>
            <a:prstDash val="solid"/>
            <a:round/>
            <a:headEnd len="med" w="med" type="triangle"/>
            <a:tailEnd len="med" w="med" type="none"/>
          </a:ln>
        </p:spPr>
      </p:sp>
      <p:sp>
        <p:nvSpPr>
          <p:cNvPr id="568" name="Google Shape;568;p23"/>
          <p:cNvSpPr/>
          <p:nvPr/>
        </p:nvSpPr>
        <p:spPr>
          <a:xfrm>
            <a:off x="4197914" y="2601868"/>
            <a:ext cx="72600" cy="66300"/>
          </a:xfrm>
          <a:prstGeom prst="parallelogram">
            <a:avLst>
              <a:gd fmla="val 25000" name="adj"/>
            </a:avLst>
          </a:prstGeom>
          <a:solidFill>
            <a:srgbClr val="0277BD"/>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69" name="Google Shape;569;p23"/>
          <p:cNvSpPr/>
          <p:nvPr/>
        </p:nvSpPr>
        <p:spPr>
          <a:xfrm>
            <a:off x="4027097" y="2363780"/>
            <a:ext cx="126300" cy="1422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ctr">
              <a:spcBef>
                <a:spcPts val="0"/>
              </a:spcBef>
              <a:spcAft>
                <a:spcPts val="0"/>
              </a:spcAft>
              <a:buNone/>
            </a:pPr>
            <a:r>
              <a:t/>
            </a:r>
            <a:endParaRPr sz="500"/>
          </a:p>
        </p:txBody>
      </p:sp>
      <p:sp>
        <p:nvSpPr>
          <p:cNvPr id="570" name="Google Shape;570;p23"/>
          <p:cNvSpPr/>
          <p:nvPr/>
        </p:nvSpPr>
        <p:spPr>
          <a:xfrm>
            <a:off x="4090183" y="2263604"/>
            <a:ext cx="174229" cy="97626"/>
          </a:xfrm>
          <a:custGeom>
            <a:rect b="b" l="l" r="r" t="t"/>
            <a:pathLst>
              <a:path extrusionOk="0" h="15356" w="23215">
                <a:moveTo>
                  <a:pt x="23215" y="2007"/>
                </a:moveTo>
                <a:cubicBezTo>
                  <a:pt x="22345" y="1765"/>
                  <a:pt x="20168" y="846"/>
                  <a:pt x="17992" y="556"/>
                </a:cubicBezTo>
                <a:cubicBezTo>
                  <a:pt x="15816" y="266"/>
                  <a:pt x="12527" y="-266"/>
                  <a:pt x="10157" y="266"/>
                </a:cubicBezTo>
                <a:cubicBezTo>
                  <a:pt x="7787" y="798"/>
                  <a:pt x="5321" y="2587"/>
                  <a:pt x="3773" y="3748"/>
                </a:cubicBezTo>
                <a:cubicBezTo>
                  <a:pt x="2225" y="4909"/>
                  <a:pt x="1452" y="6119"/>
                  <a:pt x="871" y="7231"/>
                </a:cubicBezTo>
                <a:cubicBezTo>
                  <a:pt x="291" y="8344"/>
                  <a:pt x="435" y="9069"/>
                  <a:pt x="290" y="10423"/>
                </a:cubicBezTo>
                <a:cubicBezTo>
                  <a:pt x="145" y="11777"/>
                  <a:pt x="48" y="14534"/>
                  <a:pt x="0" y="15356"/>
                </a:cubicBezTo>
              </a:path>
            </a:pathLst>
          </a:custGeom>
          <a:noFill/>
          <a:ln cap="flat" cmpd="sng" w="9525">
            <a:solidFill>
              <a:srgbClr val="595959"/>
            </a:solidFill>
            <a:prstDash val="solid"/>
            <a:round/>
            <a:headEnd len="med" w="med" type="triangle"/>
            <a:tailEnd len="med" w="med" type="none"/>
          </a:ln>
        </p:spPr>
      </p:sp>
      <p:pic>
        <p:nvPicPr>
          <p:cNvPr id="571" name="Google Shape;571;p23"/>
          <p:cNvPicPr preferRelativeResize="0"/>
          <p:nvPr/>
        </p:nvPicPr>
        <p:blipFill rotWithShape="1">
          <a:blip r:embed="rId3">
            <a:alphaModFix/>
          </a:blip>
          <a:srcRect b="4404" l="7309" r="7300" t="4404"/>
          <a:stretch/>
        </p:blipFill>
        <p:spPr>
          <a:xfrm>
            <a:off x="4031422" y="2375453"/>
            <a:ext cx="111410" cy="121047"/>
          </a:xfrm>
          <a:prstGeom prst="rect">
            <a:avLst/>
          </a:prstGeom>
          <a:noFill/>
          <a:ln cap="flat" cmpd="sng" w="9525">
            <a:solidFill>
              <a:srgbClr val="4285F4"/>
            </a:solidFill>
            <a:prstDash val="solid"/>
            <a:round/>
            <a:headEnd len="sm" w="sm" type="none"/>
            <a:tailEnd len="sm" w="sm" type="none"/>
          </a:ln>
        </p:spPr>
      </p:pic>
      <p:sp>
        <p:nvSpPr>
          <p:cNvPr id="572" name="Google Shape;572;p23"/>
          <p:cNvSpPr/>
          <p:nvPr/>
        </p:nvSpPr>
        <p:spPr>
          <a:xfrm>
            <a:off x="4003325" y="2028600"/>
            <a:ext cx="102940" cy="150167"/>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73" name="Google Shape;573;p23"/>
          <p:cNvSpPr/>
          <p:nvPr/>
        </p:nvSpPr>
        <p:spPr>
          <a:xfrm>
            <a:off x="4016552" y="2088921"/>
            <a:ext cx="74700" cy="79800"/>
          </a:xfrm>
          <a:prstGeom prst="ellipse">
            <a:avLst/>
          </a:prstGeom>
          <a:solidFill>
            <a:srgbClr val="B6D7A8"/>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74" name="Google Shape;574;p23"/>
          <p:cNvSpPr/>
          <p:nvPr/>
        </p:nvSpPr>
        <p:spPr>
          <a:xfrm>
            <a:off x="4006941" y="2171535"/>
            <a:ext cx="38577" cy="193741"/>
          </a:xfrm>
          <a:custGeom>
            <a:rect b="b" l="l" r="r" t="t"/>
            <a:pathLst>
              <a:path extrusionOk="0" h="17279" w="3553">
                <a:moveTo>
                  <a:pt x="1084" y="0"/>
                </a:moveTo>
                <a:cubicBezTo>
                  <a:pt x="935" y="449"/>
                  <a:pt x="337" y="1197"/>
                  <a:pt x="187" y="2693"/>
                </a:cubicBezTo>
                <a:cubicBezTo>
                  <a:pt x="38" y="4189"/>
                  <a:pt x="0" y="7293"/>
                  <a:pt x="187" y="8976"/>
                </a:cubicBezTo>
                <a:cubicBezTo>
                  <a:pt x="374" y="10659"/>
                  <a:pt x="748" y="11407"/>
                  <a:pt x="1309" y="12791"/>
                </a:cubicBezTo>
                <a:cubicBezTo>
                  <a:pt x="1870" y="14175"/>
                  <a:pt x="3179" y="16531"/>
                  <a:pt x="3553" y="17279"/>
                </a:cubicBezTo>
              </a:path>
            </a:pathLst>
          </a:custGeom>
          <a:noFill/>
          <a:ln cap="flat" cmpd="sng" w="9525">
            <a:solidFill>
              <a:srgbClr val="595959"/>
            </a:solidFill>
            <a:prstDash val="solid"/>
            <a:round/>
            <a:headEnd len="med" w="med" type="none"/>
            <a:tailEnd len="med" w="med" type="triangle"/>
          </a:ln>
        </p:spPr>
      </p:sp>
      <p:sp>
        <p:nvSpPr>
          <p:cNvPr id="575" name="Google Shape;575;p23"/>
          <p:cNvSpPr/>
          <p:nvPr/>
        </p:nvSpPr>
        <p:spPr>
          <a:xfrm>
            <a:off x="4259077" y="2230027"/>
            <a:ext cx="72600" cy="79800"/>
          </a:xfrm>
          <a:prstGeom prst="trapezoid">
            <a:avLst>
              <a:gd fmla="val 25000" name="adj"/>
            </a:avLst>
          </a:prstGeom>
          <a:solidFill>
            <a:srgbClr val="00FF00"/>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pic>
        <p:nvPicPr>
          <p:cNvPr id="576" name="Google Shape;576;p23"/>
          <p:cNvPicPr preferRelativeResize="0"/>
          <p:nvPr/>
        </p:nvPicPr>
        <p:blipFill>
          <a:blip r:embed="rId4">
            <a:alphaModFix/>
          </a:blip>
          <a:stretch>
            <a:fillRect/>
          </a:stretch>
        </p:blipFill>
        <p:spPr>
          <a:xfrm rot="1341639">
            <a:off x="4260101" y="2128499"/>
            <a:ext cx="158109" cy="95210"/>
          </a:xfrm>
          <a:prstGeom prst="rect">
            <a:avLst/>
          </a:prstGeom>
          <a:noFill/>
          <a:ln>
            <a:noFill/>
          </a:ln>
        </p:spPr>
      </p:pic>
      <p:grpSp>
        <p:nvGrpSpPr>
          <p:cNvPr id="577" name="Google Shape;577;p23"/>
          <p:cNvGrpSpPr/>
          <p:nvPr/>
        </p:nvGrpSpPr>
        <p:grpSpPr>
          <a:xfrm>
            <a:off x="3993466" y="781483"/>
            <a:ext cx="681633" cy="991825"/>
            <a:chOff x="1711209" y="1374900"/>
            <a:chExt cx="346200" cy="603300"/>
          </a:xfrm>
        </p:grpSpPr>
        <p:sp>
          <p:nvSpPr>
            <p:cNvPr id="578" name="Google Shape;578;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79" name="Google Shape;579;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580" name="Google Shape;580;p23"/>
            <p:cNvCxnSpPr>
              <a:stCxn id="579"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581" name="Google Shape;581;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582" name="Google Shape;582;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583" name="Google Shape;583;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584" name="Google Shape;584;p23"/>
          <p:cNvSpPr/>
          <p:nvPr/>
        </p:nvSpPr>
        <p:spPr>
          <a:xfrm rot="1588050">
            <a:off x="4209823" y="1561079"/>
            <a:ext cx="574714" cy="62431"/>
          </a:xfrm>
          <a:custGeom>
            <a:rect b="b" l="l" r="r" t="t"/>
            <a:pathLst>
              <a:path extrusionOk="0" h="14388" w="30179">
                <a:moveTo>
                  <a:pt x="0" y="0"/>
                </a:moveTo>
                <a:cubicBezTo>
                  <a:pt x="242" y="1112"/>
                  <a:pt x="242" y="4691"/>
                  <a:pt x="1451" y="6674"/>
                </a:cubicBezTo>
                <a:cubicBezTo>
                  <a:pt x="2660" y="8657"/>
                  <a:pt x="5369" y="10737"/>
                  <a:pt x="7255" y="11898"/>
                </a:cubicBezTo>
                <a:cubicBezTo>
                  <a:pt x="9141" y="13059"/>
                  <a:pt x="10495" y="13252"/>
                  <a:pt x="12768" y="13639"/>
                </a:cubicBezTo>
                <a:cubicBezTo>
                  <a:pt x="15041" y="14026"/>
                  <a:pt x="18621" y="14558"/>
                  <a:pt x="20894" y="14219"/>
                </a:cubicBezTo>
                <a:cubicBezTo>
                  <a:pt x="23167" y="13880"/>
                  <a:pt x="24860" y="12429"/>
                  <a:pt x="26407" y="11607"/>
                </a:cubicBezTo>
                <a:cubicBezTo>
                  <a:pt x="27955" y="10785"/>
                  <a:pt x="29550" y="9673"/>
                  <a:pt x="30179" y="9286"/>
                </a:cubicBezTo>
              </a:path>
            </a:pathLst>
          </a:custGeom>
          <a:noFill/>
          <a:ln cap="flat" cmpd="sng" w="9525">
            <a:solidFill>
              <a:srgbClr val="595959"/>
            </a:solidFill>
            <a:prstDash val="solid"/>
            <a:round/>
            <a:headEnd len="med" w="med" type="triangle"/>
            <a:tailEnd len="med" w="med" type="none"/>
          </a:ln>
        </p:spPr>
      </p:sp>
      <p:sp>
        <p:nvSpPr>
          <p:cNvPr id="585" name="Google Shape;585;p23"/>
          <p:cNvSpPr/>
          <p:nvPr/>
        </p:nvSpPr>
        <p:spPr>
          <a:xfrm>
            <a:off x="4356801" y="1530343"/>
            <a:ext cx="72600" cy="66300"/>
          </a:xfrm>
          <a:prstGeom prst="parallelogram">
            <a:avLst>
              <a:gd fmla="val 25000" name="adj"/>
            </a:avLst>
          </a:prstGeom>
          <a:solidFill>
            <a:srgbClr val="0277BD"/>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86" name="Google Shape;586;p23"/>
          <p:cNvSpPr/>
          <p:nvPr/>
        </p:nvSpPr>
        <p:spPr>
          <a:xfrm>
            <a:off x="4179497" y="1296980"/>
            <a:ext cx="126300" cy="1422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ctr">
              <a:spcBef>
                <a:spcPts val="0"/>
              </a:spcBef>
              <a:spcAft>
                <a:spcPts val="0"/>
              </a:spcAft>
              <a:buNone/>
            </a:pPr>
            <a:r>
              <a:t/>
            </a:r>
            <a:endParaRPr sz="500"/>
          </a:p>
        </p:txBody>
      </p:sp>
      <p:sp>
        <p:nvSpPr>
          <p:cNvPr id="587" name="Google Shape;587;p23"/>
          <p:cNvSpPr/>
          <p:nvPr/>
        </p:nvSpPr>
        <p:spPr>
          <a:xfrm>
            <a:off x="4242583" y="1196804"/>
            <a:ext cx="174229" cy="97626"/>
          </a:xfrm>
          <a:custGeom>
            <a:rect b="b" l="l" r="r" t="t"/>
            <a:pathLst>
              <a:path extrusionOk="0" h="15356" w="23215">
                <a:moveTo>
                  <a:pt x="23215" y="2007"/>
                </a:moveTo>
                <a:cubicBezTo>
                  <a:pt x="22345" y="1765"/>
                  <a:pt x="20168" y="846"/>
                  <a:pt x="17992" y="556"/>
                </a:cubicBezTo>
                <a:cubicBezTo>
                  <a:pt x="15816" y="266"/>
                  <a:pt x="12527" y="-266"/>
                  <a:pt x="10157" y="266"/>
                </a:cubicBezTo>
                <a:cubicBezTo>
                  <a:pt x="7787" y="798"/>
                  <a:pt x="5321" y="2587"/>
                  <a:pt x="3773" y="3748"/>
                </a:cubicBezTo>
                <a:cubicBezTo>
                  <a:pt x="2225" y="4909"/>
                  <a:pt x="1452" y="6119"/>
                  <a:pt x="871" y="7231"/>
                </a:cubicBezTo>
                <a:cubicBezTo>
                  <a:pt x="291" y="8344"/>
                  <a:pt x="435" y="9069"/>
                  <a:pt x="290" y="10423"/>
                </a:cubicBezTo>
                <a:cubicBezTo>
                  <a:pt x="145" y="11777"/>
                  <a:pt x="48" y="14534"/>
                  <a:pt x="0" y="15356"/>
                </a:cubicBezTo>
              </a:path>
            </a:pathLst>
          </a:custGeom>
          <a:noFill/>
          <a:ln cap="flat" cmpd="sng" w="9525">
            <a:solidFill>
              <a:srgbClr val="595959"/>
            </a:solidFill>
            <a:prstDash val="solid"/>
            <a:round/>
            <a:headEnd len="med" w="med" type="triangle"/>
            <a:tailEnd len="med" w="med" type="none"/>
          </a:ln>
        </p:spPr>
      </p:sp>
      <p:pic>
        <p:nvPicPr>
          <p:cNvPr id="588" name="Google Shape;588;p23"/>
          <p:cNvPicPr preferRelativeResize="0"/>
          <p:nvPr/>
        </p:nvPicPr>
        <p:blipFill rotWithShape="1">
          <a:blip r:embed="rId3">
            <a:alphaModFix/>
          </a:blip>
          <a:srcRect b="4404" l="7309" r="7300" t="4404"/>
          <a:stretch/>
        </p:blipFill>
        <p:spPr>
          <a:xfrm>
            <a:off x="4183822" y="1308653"/>
            <a:ext cx="111410" cy="121047"/>
          </a:xfrm>
          <a:prstGeom prst="rect">
            <a:avLst/>
          </a:prstGeom>
          <a:noFill/>
          <a:ln cap="flat" cmpd="sng" w="9525">
            <a:solidFill>
              <a:srgbClr val="4285F4"/>
            </a:solidFill>
            <a:prstDash val="solid"/>
            <a:round/>
            <a:headEnd len="sm" w="sm" type="none"/>
            <a:tailEnd len="sm" w="sm" type="none"/>
          </a:ln>
        </p:spPr>
      </p:pic>
      <p:sp>
        <p:nvSpPr>
          <p:cNvPr id="589" name="Google Shape;589;p23"/>
          <p:cNvSpPr/>
          <p:nvPr/>
        </p:nvSpPr>
        <p:spPr>
          <a:xfrm>
            <a:off x="4155725" y="961800"/>
            <a:ext cx="102940" cy="150167"/>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90" name="Google Shape;590;p23"/>
          <p:cNvSpPr/>
          <p:nvPr/>
        </p:nvSpPr>
        <p:spPr>
          <a:xfrm>
            <a:off x="4168952" y="1022121"/>
            <a:ext cx="74700" cy="79800"/>
          </a:xfrm>
          <a:prstGeom prst="ellipse">
            <a:avLst/>
          </a:prstGeom>
          <a:solidFill>
            <a:srgbClr val="B4A7D6"/>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91" name="Google Shape;591;p23"/>
          <p:cNvSpPr/>
          <p:nvPr/>
        </p:nvSpPr>
        <p:spPr>
          <a:xfrm>
            <a:off x="4159341" y="1104735"/>
            <a:ext cx="38577" cy="193741"/>
          </a:xfrm>
          <a:custGeom>
            <a:rect b="b" l="l" r="r" t="t"/>
            <a:pathLst>
              <a:path extrusionOk="0" h="17279" w="3553">
                <a:moveTo>
                  <a:pt x="1084" y="0"/>
                </a:moveTo>
                <a:cubicBezTo>
                  <a:pt x="935" y="449"/>
                  <a:pt x="337" y="1197"/>
                  <a:pt x="187" y="2693"/>
                </a:cubicBezTo>
                <a:cubicBezTo>
                  <a:pt x="38" y="4189"/>
                  <a:pt x="0" y="7293"/>
                  <a:pt x="187" y="8976"/>
                </a:cubicBezTo>
                <a:cubicBezTo>
                  <a:pt x="374" y="10659"/>
                  <a:pt x="748" y="11407"/>
                  <a:pt x="1309" y="12791"/>
                </a:cubicBezTo>
                <a:cubicBezTo>
                  <a:pt x="1870" y="14175"/>
                  <a:pt x="3179" y="16531"/>
                  <a:pt x="3553" y="17279"/>
                </a:cubicBezTo>
              </a:path>
            </a:pathLst>
          </a:custGeom>
          <a:noFill/>
          <a:ln cap="flat" cmpd="sng" w="9525">
            <a:solidFill>
              <a:srgbClr val="595959"/>
            </a:solidFill>
            <a:prstDash val="solid"/>
            <a:round/>
            <a:headEnd len="med" w="med" type="none"/>
            <a:tailEnd len="med" w="med" type="triangle"/>
          </a:ln>
        </p:spPr>
      </p:sp>
      <p:sp>
        <p:nvSpPr>
          <p:cNvPr id="592" name="Google Shape;592;p23"/>
          <p:cNvSpPr/>
          <p:nvPr/>
        </p:nvSpPr>
        <p:spPr>
          <a:xfrm>
            <a:off x="4411477" y="1163227"/>
            <a:ext cx="72600" cy="79800"/>
          </a:xfrm>
          <a:prstGeom prst="trapezoid">
            <a:avLst>
              <a:gd fmla="val 25000" name="adj"/>
            </a:avLst>
          </a:prstGeom>
          <a:solidFill>
            <a:srgbClr val="9900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pic>
        <p:nvPicPr>
          <p:cNvPr id="593" name="Google Shape;593;p23"/>
          <p:cNvPicPr preferRelativeResize="0"/>
          <p:nvPr/>
        </p:nvPicPr>
        <p:blipFill>
          <a:blip r:embed="rId4">
            <a:alphaModFix/>
          </a:blip>
          <a:stretch>
            <a:fillRect/>
          </a:stretch>
        </p:blipFill>
        <p:spPr>
          <a:xfrm rot="1341639">
            <a:off x="4412501" y="1061699"/>
            <a:ext cx="158109" cy="95210"/>
          </a:xfrm>
          <a:prstGeom prst="rect">
            <a:avLst/>
          </a:prstGeom>
          <a:noFill/>
          <a:ln>
            <a:noFill/>
          </a:ln>
        </p:spPr>
      </p:pic>
      <p:sp>
        <p:nvSpPr>
          <p:cNvPr id="594" name="Google Shape;594;p23"/>
          <p:cNvSpPr/>
          <p:nvPr/>
        </p:nvSpPr>
        <p:spPr>
          <a:xfrm>
            <a:off x="6347524" y="3981025"/>
            <a:ext cx="278400" cy="279600"/>
          </a:xfrm>
          <a:prstGeom prst="parallelogram">
            <a:avLst>
              <a:gd fmla="val 25000" name="adj"/>
            </a:avLst>
          </a:prstGeom>
          <a:solidFill>
            <a:srgbClr val="0277BD"/>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sz="1500"/>
          </a:p>
        </p:txBody>
      </p:sp>
      <p:sp>
        <p:nvSpPr>
          <p:cNvPr id="595" name="Google Shape;595;p23"/>
          <p:cNvSpPr/>
          <p:nvPr/>
        </p:nvSpPr>
        <p:spPr>
          <a:xfrm>
            <a:off x="4478700" y="1203600"/>
            <a:ext cx="1239075" cy="1432050"/>
          </a:xfrm>
          <a:custGeom>
            <a:rect b="b" l="l" r="r" t="t"/>
            <a:pathLst>
              <a:path extrusionOk="0" h="57282" w="49563">
                <a:moveTo>
                  <a:pt x="0" y="0"/>
                </a:moveTo>
                <a:cubicBezTo>
                  <a:pt x="2600" y="2900"/>
                  <a:pt x="12000" y="12350"/>
                  <a:pt x="15600" y="17400"/>
                </a:cubicBezTo>
                <a:cubicBezTo>
                  <a:pt x="19200" y="22450"/>
                  <a:pt x="19350" y="26300"/>
                  <a:pt x="21600" y="30300"/>
                </a:cubicBezTo>
                <a:cubicBezTo>
                  <a:pt x="23850" y="34300"/>
                  <a:pt x="26787" y="38178"/>
                  <a:pt x="29100" y="41400"/>
                </a:cubicBezTo>
                <a:cubicBezTo>
                  <a:pt x="31413" y="44622"/>
                  <a:pt x="33436" y="47195"/>
                  <a:pt x="35477" y="49630"/>
                </a:cubicBezTo>
                <a:cubicBezTo>
                  <a:pt x="37518" y="52065"/>
                  <a:pt x="39000" y="54737"/>
                  <a:pt x="41348" y="56012"/>
                </a:cubicBezTo>
                <a:cubicBezTo>
                  <a:pt x="43696" y="57287"/>
                  <a:pt x="48194" y="57070"/>
                  <a:pt x="49563" y="57282"/>
                </a:cubicBezTo>
              </a:path>
            </a:pathLst>
          </a:custGeom>
          <a:noFill/>
          <a:ln cap="flat" cmpd="sng" w="9525">
            <a:solidFill>
              <a:srgbClr val="595959"/>
            </a:solidFill>
            <a:prstDash val="solid"/>
            <a:round/>
            <a:headEnd len="med" w="med" type="none"/>
            <a:tailEnd len="med" w="med" type="none"/>
          </a:ln>
        </p:spPr>
      </p:sp>
      <p:sp>
        <p:nvSpPr>
          <p:cNvPr id="596" name="Google Shape;596;p23"/>
          <p:cNvSpPr/>
          <p:nvPr/>
        </p:nvSpPr>
        <p:spPr>
          <a:xfrm>
            <a:off x="5333700" y="2370900"/>
            <a:ext cx="392700" cy="4407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ctr">
              <a:spcBef>
                <a:spcPts val="0"/>
              </a:spcBef>
              <a:spcAft>
                <a:spcPts val="0"/>
              </a:spcAft>
              <a:buNone/>
            </a:pPr>
            <a:r>
              <a:t/>
            </a:r>
            <a:endParaRPr sz="600"/>
          </a:p>
        </p:txBody>
      </p:sp>
      <p:sp>
        <p:nvSpPr>
          <p:cNvPr id="597" name="Google Shape;597;p23"/>
          <p:cNvSpPr txBox="1"/>
          <p:nvPr/>
        </p:nvSpPr>
        <p:spPr>
          <a:xfrm>
            <a:off x="5469569" y="2447375"/>
            <a:ext cx="242400" cy="377100"/>
          </a:xfrm>
          <a:prstGeom prst="rect">
            <a:avLst/>
          </a:prstGeom>
          <a:noFill/>
          <a:ln>
            <a:noFill/>
          </a:ln>
        </p:spPr>
        <p:txBody>
          <a:bodyPr anchorCtr="0" anchor="t" bIns="22850" lIns="22850" spcFirstLastPara="1" rIns="22850" wrap="square" tIns="22850">
            <a:noAutofit/>
          </a:bodyPr>
          <a:lstStyle/>
          <a:p>
            <a:pPr indent="0" lvl="0" marL="0" rtl="0" algn="l">
              <a:spcBef>
                <a:spcPts val="0"/>
              </a:spcBef>
              <a:spcAft>
                <a:spcPts val="0"/>
              </a:spcAft>
              <a:buNone/>
            </a:pPr>
            <a:r>
              <a:rPr b="1" lang="en" sz="2200">
                <a:solidFill>
                  <a:srgbClr val="666666"/>
                </a:solidFill>
                <a:latin typeface="Google Sans"/>
                <a:ea typeface="Google Sans"/>
                <a:cs typeface="Google Sans"/>
                <a:sym typeface="Google Sans"/>
              </a:rPr>
              <a:t>∑</a:t>
            </a:r>
            <a:endParaRPr b="1" sz="2200">
              <a:solidFill>
                <a:srgbClr val="425066"/>
              </a:solidFill>
              <a:latin typeface="Google Sans"/>
              <a:ea typeface="Google Sans"/>
              <a:cs typeface="Google Sans"/>
              <a:sym typeface="Google Sans"/>
            </a:endParaRPr>
          </a:p>
        </p:txBody>
      </p:sp>
      <p:sp>
        <p:nvSpPr>
          <p:cNvPr id="598" name="Google Shape;598;p23"/>
          <p:cNvSpPr/>
          <p:nvPr/>
        </p:nvSpPr>
        <p:spPr>
          <a:xfrm>
            <a:off x="5097278" y="1925222"/>
            <a:ext cx="162600" cy="242100"/>
          </a:xfrm>
          <a:custGeom>
            <a:rect b="b" l="l" r="r" t="t"/>
            <a:pathLst>
              <a:path extrusionOk="0" h="120000" w="120000">
                <a:moveTo>
                  <a:pt x="105738" y="40144"/>
                </a:moveTo>
                <a:lnTo>
                  <a:pt x="97990" y="40144"/>
                </a:lnTo>
                <a:lnTo>
                  <a:pt x="97990" y="28766"/>
                </a:lnTo>
                <a:cubicBezTo>
                  <a:pt x="97990" y="13016"/>
                  <a:pt x="81489" y="0"/>
                  <a:pt x="60402" y="0"/>
                </a:cubicBezTo>
                <a:cubicBezTo>
                  <a:pt x="39309" y="0"/>
                  <a:pt x="22668" y="12688"/>
                  <a:pt x="22668" y="28766"/>
                </a:cubicBezTo>
                <a:lnTo>
                  <a:pt x="22668" y="40144"/>
                </a:lnTo>
                <a:lnTo>
                  <a:pt x="15065" y="40144"/>
                </a:lnTo>
                <a:cubicBezTo>
                  <a:pt x="6887" y="40144"/>
                  <a:pt x="0" y="45394"/>
                  <a:pt x="0" y="51522"/>
                </a:cubicBezTo>
                <a:lnTo>
                  <a:pt x="0" y="108516"/>
                </a:lnTo>
                <a:cubicBezTo>
                  <a:pt x="0" y="114750"/>
                  <a:pt x="6887" y="120000"/>
                  <a:pt x="15065" y="120000"/>
                </a:cubicBezTo>
                <a:lnTo>
                  <a:pt x="104878" y="120000"/>
                </a:lnTo>
                <a:cubicBezTo>
                  <a:pt x="113056" y="120000"/>
                  <a:pt x="119944" y="114750"/>
                  <a:pt x="119944" y="108516"/>
                </a:cubicBezTo>
                <a:lnTo>
                  <a:pt x="119944" y="51522"/>
                </a:lnTo>
                <a:cubicBezTo>
                  <a:pt x="120659" y="45066"/>
                  <a:pt x="114201" y="40144"/>
                  <a:pt x="105738" y="40144"/>
                </a:cubicBezTo>
                <a:close/>
                <a:moveTo>
                  <a:pt x="60832" y="91233"/>
                </a:moveTo>
                <a:cubicBezTo>
                  <a:pt x="52654" y="91233"/>
                  <a:pt x="45766" y="85977"/>
                  <a:pt x="45766" y="79961"/>
                </a:cubicBezTo>
                <a:cubicBezTo>
                  <a:pt x="45766" y="73838"/>
                  <a:pt x="52799" y="68588"/>
                  <a:pt x="60832" y="68588"/>
                </a:cubicBezTo>
                <a:cubicBezTo>
                  <a:pt x="69010" y="68588"/>
                  <a:pt x="75752" y="73838"/>
                  <a:pt x="75752" y="79961"/>
                </a:cubicBezTo>
                <a:cubicBezTo>
                  <a:pt x="75752" y="85977"/>
                  <a:pt x="69295" y="91233"/>
                  <a:pt x="60832" y="91233"/>
                </a:cubicBezTo>
                <a:close/>
                <a:moveTo>
                  <a:pt x="37733" y="40144"/>
                </a:moveTo>
                <a:lnTo>
                  <a:pt x="37733" y="28766"/>
                </a:lnTo>
                <a:cubicBezTo>
                  <a:pt x="37733" y="18816"/>
                  <a:pt x="48347" y="11155"/>
                  <a:pt x="60832" y="11155"/>
                </a:cubicBezTo>
                <a:cubicBezTo>
                  <a:pt x="73456" y="11155"/>
                  <a:pt x="83930" y="19144"/>
                  <a:pt x="83930" y="28766"/>
                </a:cubicBezTo>
                <a:lnTo>
                  <a:pt x="83930" y="40144"/>
                </a:lnTo>
                <a:lnTo>
                  <a:pt x="37733" y="40144"/>
                </a:lnTo>
                <a:close/>
              </a:path>
            </a:pathLst>
          </a:custGeom>
          <a:solidFill>
            <a:srgbClr val="B7B7B7"/>
          </a:solidFill>
          <a:ln>
            <a:noFill/>
          </a:ln>
        </p:spPr>
        <p:txBody>
          <a:bodyPr anchorCtr="0" anchor="ctr" bIns="45725" lIns="45725" spcFirstLastPara="1" rIns="45725" wrap="square" tIns="45725">
            <a:noAutofit/>
          </a:bodyPr>
          <a:lstStyle/>
          <a:p>
            <a:pPr indent="0" lvl="0" marL="0" marR="0" rtl="0" algn="l">
              <a:lnSpc>
                <a:spcPct val="110000"/>
              </a:lnSpc>
              <a:spcBef>
                <a:spcPts val="0"/>
              </a:spcBef>
              <a:spcAft>
                <a:spcPts val="0"/>
              </a:spcAft>
              <a:buClr>
                <a:srgbClr val="6F6F6F"/>
              </a:buClr>
              <a:buSzPts val="1800"/>
              <a:buFont typeface="Roboto"/>
              <a:buNone/>
            </a:pPr>
            <a:r>
              <a:t/>
            </a:r>
            <a:endParaRPr b="0" i="0" sz="1800" u="none" cap="none" strike="noStrike">
              <a:solidFill>
                <a:srgbClr val="6F6F6F"/>
              </a:solidFill>
              <a:latin typeface="Roboto"/>
              <a:ea typeface="Roboto"/>
              <a:cs typeface="Roboto"/>
              <a:sym typeface="Roboto"/>
            </a:endParaRPr>
          </a:p>
        </p:txBody>
      </p:sp>
      <p:sp>
        <p:nvSpPr>
          <p:cNvPr id="599" name="Google Shape;599;p23"/>
          <p:cNvSpPr/>
          <p:nvPr/>
        </p:nvSpPr>
        <p:spPr>
          <a:xfrm>
            <a:off x="5142277" y="2050827"/>
            <a:ext cx="72600" cy="79800"/>
          </a:xfrm>
          <a:prstGeom prst="trapezoid">
            <a:avLst>
              <a:gd fmla="val 25000" name="adj"/>
            </a:avLst>
          </a:prstGeom>
          <a:solidFill>
            <a:srgbClr val="9900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00" name="Google Shape;600;p23"/>
          <p:cNvSpPr/>
          <p:nvPr/>
        </p:nvSpPr>
        <p:spPr>
          <a:xfrm>
            <a:off x="5097278" y="2382422"/>
            <a:ext cx="162600" cy="242100"/>
          </a:xfrm>
          <a:custGeom>
            <a:rect b="b" l="l" r="r" t="t"/>
            <a:pathLst>
              <a:path extrusionOk="0" h="120000" w="120000">
                <a:moveTo>
                  <a:pt x="105738" y="40144"/>
                </a:moveTo>
                <a:lnTo>
                  <a:pt x="97990" y="40144"/>
                </a:lnTo>
                <a:lnTo>
                  <a:pt x="97990" y="28766"/>
                </a:lnTo>
                <a:cubicBezTo>
                  <a:pt x="97990" y="13016"/>
                  <a:pt x="81489" y="0"/>
                  <a:pt x="60402" y="0"/>
                </a:cubicBezTo>
                <a:cubicBezTo>
                  <a:pt x="39309" y="0"/>
                  <a:pt x="22668" y="12688"/>
                  <a:pt x="22668" y="28766"/>
                </a:cubicBezTo>
                <a:lnTo>
                  <a:pt x="22668" y="40144"/>
                </a:lnTo>
                <a:lnTo>
                  <a:pt x="15065" y="40144"/>
                </a:lnTo>
                <a:cubicBezTo>
                  <a:pt x="6887" y="40144"/>
                  <a:pt x="0" y="45394"/>
                  <a:pt x="0" y="51522"/>
                </a:cubicBezTo>
                <a:lnTo>
                  <a:pt x="0" y="108516"/>
                </a:lnTo>
                <a:cubicBezTo>
                  <a:pt x="0" y="114750"/>
                  <a:pt x="6887" y="120000"/>
                  <a:pt x="15065" y="120000"/>
                </a:cubicBezTo>
                <a:lnTo>
                  <a:pt x="104878" y="120000"/>
                </a:lnTo>
                <a:cubicBezTo>
                  <a:pt x="113056" y="120000"/>
                  <a:pt x="119944" y="114750"/>
                  <a:pt x="119944" y="108516"/>
                </a:cubicBezTo>
                <a:lnTo>
                  <a:pt x="119944" y="51522"/>
                </a:lnTo>
                <a:cubicBezTo>
                  <a:pt x="120659" y="45066"/>
                  <a:pt x="114201" y="40144"/>
                  <a:pt x="105738" y="40144"/>
                </a:cubicBezTo>
                <a:close/>
                <a:moveTo>
                  <a:pt x="60832" y="91233"/>
                </a:moveTo>
                <a:cubicBezTo>
                  <a:pt x="52654" y="91233"/>
                  <a:pt x="45766" y="85977"/>
                  <a:pt x="45766" y="79961"/>
                </a:cubicBezTo>
                <a:cubicBezTo>
                  <a:pt x="45766" y="73838"/>
                  <a:pt x="52799" y="68588"/>
                  <a:pt x="60832" y="68588"/>
                </a:cubicBezTo>
                <a:cubicBezTo>
                  <a:pt x="69010" y="68588"/>
                  <a:pt x="75752" y="73838"/>
                  <a:pt x="75752" y="79961"/>
                </a:cubicBezTo>
                <a:cubicBezTo>
                  <a:pt x="75752" y="85977"/>
                  <a:pt x="69295" y="91233"/>
                  <a:pt x="60832" y="91233"/>
                </a:cubicBezTo>
                <a:close/>
                <a:moveTo>
                  <a:pt x="37733" y="40144"/>
                </a:moveTo>
                <a:lnTo>
                  <a:pt x="37733" y="28766"/>
                </a:lnTo>
                <a:cubicBezTo>
                  <a:pt x="37733" y="18816"/>
                  <a:pt x="48347" y="11155"/>
                  <a:pt x="60832" y="11155"/>
                </a:cubicBezTo>
                <a:cubicBezTo>
                  <a:pt x="73456" y="11155"/>
                  <a:pt x="83930" y="19144"/>
                  <a:pt x="83930" y="28766"/>
                </a:cubicBezTo>
                <a:lnTo>
                  <a:pt x="83930" y="40144"/>
                </a:lnTo>
                <a:lnTo>
                  <a:pt x="37733" y="40144"/>
                </a:lnTo>
                <a:close/>
              </a:path>
            </a:pathLst>
          </a:custGeom>
          <a:solidFill>
            <a:srgbClr val="B7B7B7"/>
          </a:solidFill>
          <a:ln>
            <a:noFill/>
          </a:ln>
        </p:spPr>
        <p:txBody>
          <a:bodyPr anchorCtr="0" anchor="ctr" bIns="45725" lIns="45725" spcFirstLastPara="1" rIns="45725" wrap="square" tIns="45725">
            <a:noAutofit/>
          </a:bodyPr>
          <a:lstStyle/>
          <a:p>
            <a:pPr indent="0" lvl="0" marL="0" marR="0" rtl="0" algn="l">
              <a:lnSpc>
                <a:spcPct val="110000"/>
              </a:lnSpc>
              <a:spcBef>
                <a:spcPts val="0"/>
              </a:spcBef>
              <a:spcAft>
                <a:spcPts val="0"/>
              </a:spcAft>
              <a:buClr>
                <a:srgbClr val="6F6F6F"/>
              </a:buClr>
              <a:buSzPts val="1800"/>
              <a:buFont typeface="Roboto"/>
              <a:buNone/>
            </a:pPr>
            <a:r>
              <a:t/>
            </a:r>
            <a:endParaRPr b="0" i="0" sz="1800" u="none" cap="none" strike="noStrike">
              <a:solidFill>
                <a:srgbClr val="6F6F6F"/>
              </a:solidFill>
              <a:latin typeface="Roboto"/>
              <a:ea typeface="Roboto"/>
              <a:cs typeface="Roboto"/>
              <a:sym typeface="Roboto"/>
            </a:endParaRPr>
          </a:p>
        </p:txBody>
      </p:sp>
      <p:sp>
        <p:nvSpPr>
          <p:cNvPr id="601" name="Google Shape;601;p23"/>
          <p:cNvSpPr/>
          <p:nvPr/>
        </p:nvSpPr>
        <p:spPr>
          <a:xfrm>
            <a:off x="5142277" y="2508027"/>
            <a:ext cx="72600" cy="79800"/>
          </a:xfrm>
          <a:prstGeom prst="trapezoid">
            <a:avLst>
              <a:gd fmla="val 25000" name="adj"/>
            </a:avLst>
          </a:prstGeom>
          <a:solidFill>
            <a:srgbClr val="00FF00"/>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02" name="Google Shape;602;p23"/>
          <p:cNvSpPr/>
          <p:nvPr/>
        </p:nvSpPr>
        <p:spPr>
          <a:xfrm>
            <a:off x="5097278" y="2687222"/>
            <a:ext cx="162600" cy="242100"/>
          </a:xfrm>
          <a:custGeom>
            <a:rect b="b" l="l" r="r" t="t"/>
            <a:pathLst>
              <a:path extrusionOk="0" h="120000" w="120000">
                <a:moveTo>
                  <a:pt x="105738" y="40144"/>
                </a:moveTo>
                <a:lnTo>
                  <a:pt x="97990" y="40144"/>
                </a:lnTo>
                <a:lnTo>
                  <a:pt x="97990" y="28766"/>
                </a:lnTo>
                <a:cubicBezTo>
                  <a:pt x="97990" y="13016"/>
                  <a:pt x="81489" y="0"/>
                  <a:pt x="60402" y="0"/>
                </a:cubicBezTo>
                <a:cubicBezTo>
                  <a:pt x="39309" y="0"/>
                  <a:pt x="22668" y="12688"/>
                  <a:pt x="22668" y="28766"/>
                </a:cubicBezTo>
                <a:lnTo>
                  <a:pt x="22668" y="40144"/>
                </a:lnTo>
                <a:lnTo>
                  <a:pt x="15065" y="40144"/>
                </a:lnTo>
                <a:cubicBezTo>
                  <a:pt x="6887" y="40144"/>
                  <a:pt x="0" y="45394"/>
                  <a:pt x="0" y="51522"/>
                </a:cubicBezTo>
                <a:lnTo>
                  <a:pt x="0" y="108516"/>
                </a:lnTo>
                <a:cubicBezTo>
                  <a:pt x="0" y="114750"/>
                  <a:pt x="6887" y="120000"/>
                  <a:pt x="15065" y="120000"/>
                </a:cubicBezTo>
                <a:lnTo>
                  <a:pt x="104878" y="120000"/>
                </a:lnTo>
                <a:cubicBezTo>
                  <a:pt x="113056" y="120000"/>
                  <a:pt x="119944" y="114750"/>
                  <a:pt x="119944" y="108516"/>
                </a:cubicBezTo>
                <a:lnTo>
                  <a:pt x="119944" y="51522"/>
                </a:lnTo>
                <a:cubicBezTo>
                  <a:pt x="120659" y="45066"/>
                  <a:pt x="114201" y="40144"/>
                  <a:pt x="105738" y="40144"/>
                </a:cubicBezTo>
                <a:close/>
                <a:moveTo>
                  <a:pt x="60832" y="91233"/>
                </a:moveTo>
                <a:cubicBezTo>
                  <a:pt x="52654" y="91233"/>
                  <a:pt x="45766" y="85977"/>
                  <a:pt x="45766" y="79961"/>
                </a:cubicBezTo>
                <a:cubicBezTo>
                  <a:pt x="45766" y="73838"/>
                  <a:pt x="52799" y="68588"/>
                  <a:pt x="60832" y="68588"/>
                </a:cubicBezTo>
                <a:cubicBezTo>
                  <a:pt x="69010" y="68588"/>
                  <a:pt x="75752" y="73838"/>
                  <a:pt x="75752" y="79961"/>
                </a:cubicBezTo>
                <a:cubicBezTo>
                  <a:pt x="75752" y="85977"/>
                  <a:pt x="69295" y="91233"/>
                  <a:pt x="60832" y="91233"/>
                </a:cubicBezTo>
                <a:close/>
                <a:moveTo>
                  <a:pt x="37733" y="40144"/>
                </a:moveTo>
                <a:lnTo>
                  <a:pt x="37733" y="28766"/>
                </a:lnTo>
                <a:cubicBezTo>
                  <a:pt x="37733" y="18816"/>
                  <a:pt x="48347" y="11155"/>
                  <a:pt x="60832" y="11155"/>
                </a:cubicBezTo>
                <a:cubicBezTo>
                  <a:pt x="73456" y="11155"/>
                  <a:pt x="83930" y="19144"/>
                  <a:pt x="83930" y="28766"/>
                </a:cubicBezTo>
                <a:lnTo>
                  <a:pt x="83930" y="40144"/>
                </a:lnTo>
                <a:lnTo>
                  <a:pt x="37733" y="40144"/>
                </a:lnTo>
                <a:close/>
              </a:path>
            </a:pathLst>
          </a:custGeom>
          <a:solidFill>
            <a:srgbClr val="B7B7B7"/>
          </a:solidFill>
          <a:ln>
            <a:noFill/>
          </a:ln>
        </p:spPr>
        <p:txBody>
          <a:bodyPr anchorCtr="0" anchor="ctr" bIns="45725" lIns="45725" spcFirstLastPara="1" rIns="45725" wrap="square" tIns="45725">
            <a:noAutofit/>
          </a:bodyPr>
          <a:lstStyle/>
          <a:p>
            <a:pPr indent="0" lvl="0" marL="0" marR="0" rtl="0" algn="l">
              <a:lnSpc>
                <a:spcPct val="110000"/>
              </a:lnSpc>
              <a:spcBef>
                <a:spcPts val="0"/>
              </a:spcBef>
              <a:spcAft>
                <a:spcPts val="0"/>
              </a:spcAft>
              <a:buClr>
                <a:srgbClr val="6F6F6F"/>
              </a:buClr>
              <a:buSzPts val="1800"/>
              <a:buFont typeface="Roboto"/>
              <a:buNone/>
            </a:pPr>
            <a:r>
              <a:t/>
            </a:r>
            <a:endParaRPr b="0" i="0" sz="1800" u="none" cap="none" strike="noStrike">
              <a:solidFill>
                <a:srgbClr val="6F6F6F"/>
              </a:solidFill>
              <a:latin typeface="Roboto"/>
              <a:ea typeface="Roboto"/>
              <a:cs typeface="Roboto"/>
              <a:sym typeface="Roboto"/>
            </a:endParaRPr>
          </a:p>
        </p:txBody>
      </p:sp>
      <p:sp>
        <p:nvSpPr>
          <p:cNvPr id="603" name="Google Shape;603;p23"/>
          <p:cNvSpPr/>
          <p:nvPr/>
        </p:nvSpPr>
        <p:spPr>
          <a:xfrm>
            <a:off x="5142277" y="2812827"/>
            <a:ext cx="72600" cy="79800"/>
          </a:xfrm>
          <a:prstGeom prst="trapezoid">
            <a:avLst>
              <a:gd fmla="val 25000" name="adj"/>
            </a:avLst>
          </a:prstGeom>
          <a:solidFill>
            <a:srgbClr val="980000"/>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04" name="Google Shape;604;p23"/>
          <p:cNvSpPr/>
          <p:nvPr/>
        </p:nvSpPr>
        <p:spPr>
          <a:xfrm>
            <a:off x="5369475" y="2387925"/>
            <a:ext cx="114600" cy="149100"/>
          </a:xfrm>
          <a:custGeom>
            <a:rect b="b" l="l" r="r" t="t"/>
            <a:pathLst>
              <a:path extrusionOk="0" h="120000" w="120000">
                <a:moveTo>
                  <a:pt x="60000" y="0"/>
                </a:moveTo>
                <a:lnTo>
                  <a:pt x="0" y="21933"/>
                </a:lnTo>
                <a:lnTo>
                  <a:pt x="0" y="54544"/>
                </a:lnTo>
                <a:cubicBezTo>
                  <a:pt x="0" y="84683"/>
                  <a:pt x="25794" y="113027"/>
                  <a:pt x="60000" y="120000"/>
                </a:cubicBezTo>
                <a:cubicBezTo>
                  <a:pt x="94205" y="113027"/>
                  <a:pt x="120000" y="84683"/>
                  <a:pt x="120000" y="54544"/>
                </a:cubicBezTo>
                <a:lnTo>
                  <a:pt x="120000" y="21933"/>
                </a:lnTo>
                <a:lnTo>
                  <a:pt x="60000" y="0"/>
                </a:lnTo>
                <a:close/>
                <a:moveTo>
                  <a:pt x="60000" y="59716"/>
                </a:moveTo>
                <a:lnTo>
                  <a:pt x="106761" y="59716"/>
                </a:lnTo>
                <a:cubicBezTo>
                  <a:pt x="103172" y="82211"/>
                  <a:pt x="84966" y="101894"/>
                  <a:pt x="60000" y="108188"/>
                </a:cubicBezTo>
                <a:lnTo>
                  <a:pt x="60000" y="59716"/>
                </a:lnTo>
                <a:lnTo>
                  <a:pt x="13238" y="59716"/>
                </a:lnTo>
                <a:lnTo>
                  <a:pt x="13238" y="28566"/>
                </a:lnTo>
                <a:lnTo>
                  <a:pt x="60000" y="11694"/>
                </a:lnTo>
                <a:lnTo>
                  <a:pt x="60000" y="59716"/>
                </a:lnTo>
                <a:close/>
              </a:path>
            </a:pathLst>
          </a:custGeom>
          <a:solidFill>
            <a:srgbClr val="666666"/>
          </a:solidFill>
          <a:ln>
            <a:noFill/>
          </a:ln>
        </p:spPr>
        <p:txBody>
          <a:bodyPr anchorCtr="0" anchor="ctr" bIns="45725" lIns="45725" spcFirstLastPara="1" rIns="45725" wrap="square" tIns="45725">
            <a:noAutofit/>
          </a:bodyPr>
          <a:lstStyle/>
          <a:p>
            <a:pPr indent="0" lvl="0" marL="0" marR="0" rtl="0" algn="l">
              <a:lnSpc>
                <a:spcPct val="110000"/>
              </a:lnSpc>
              <a:spcBef>
                <a:spcPts val="0"/>
              </a:spcBef>
              <a:spcAft>
                <a:spcPts val="0"/>
              </a:spcAft>
              <a:buClr>
                <a:srgbClr val="6F6F6F"/>
              </a:buClr>
              <a:buSzPts val="1800"/>
              <a:buFont typeface="Roboto"/>
              <a:buNone/>
            </a:pPr>
            <a:r>
              <a:t/>
            </a:r>
            <a:endParaRPr b="0" i="0" sz="1800" u="none" cap="none" strike="noStrike">
              <a:solidFill>
                <a:srgbClr val="6F6F6F"/>
              </a:solidFill>
              <a:latin typeface="Roboto"/>
              <a:ea typeface="Roboto"/>
              <a:cs typeface="Roboto"/>
              <a:sym typeface="Roboto"/>
            </a:endParaRPr>
          </a:p>
        </p:txBody>
      </p:sp>
      <p:sp>
        <p:nvSpPr>
          <p:cNvPr id="605" name="Google Shape;605;p23"/>
          <p:cNvSpPr/>
          <p:nvPr/>
        </p:nvSpPr>
        <p:spPr>
          <a:xfrm>
            <a:off x="6125554" y="2506029"/>
            <a:ext cx="223800" cy="242100"/>
          </a:xfrm>
          <a:prstGeom prst="trapezoid">
            <a:avLst>
              <a:gd fmla="val 25000" name="adj"/>
            </a:avLst>
          </a:prstGeom>
          <a:solidFill>
            <a:srgbClr val="4CCCDE"/>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06" name="Google Shape;606;p23"/>
          <p:cNvSpPr/>
          <p:nvPr/>
        </p:nvSpPr>
        <p:spPr>
          <a:xfrm>
            <a:off x="7801954" y="2506029"/>
            <a:ext cx="223800" cy="242100"/>
          </a:xfrm>
          <a:prstGeom prst="trapezoid">
            <a:avLst>
              <a:gd fmla="val 25000" name="adj"/>
            </a:avLst>
          </a:prstGeom>
          <a:solidFill>
            <a:srgbClr val="4CCCDE"/>
          </a:solidFill>
          <a:ln>
            <a:noFill/>
          </a:ln>
          <a:effectLst>
            <a:outerShdw blurRad="242888" rotWithShape="0" algn="bl" dir="5400000" dist="19050">
              <a:srgbClr val="000000">
                <a:alpha val="64000"/>
              </a:srgbClr>
            </a:outerShdw>
          </a:effectLst>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607" name="Google Shape;607;p23"/>
          <p:cNvCxnSpPr/>
          <p:nvPr/>
        </p:nvCxnSpPr>
        <p:spPr>
          <a:xfrm rot="10800000">
            <a:off x="7762500" y="3272400"/>
            <a:ext cx="1080000" cy="0"/>
          </a:xfrm>
          <a:prstGeom prst="straightConnector1">
            <a:avLst/>
          </a:prstGeom>
          <a:noFill/>
          <a:ln cap="flat" cmpd="sng" w="19050">
            <a:solidFill>
              <a:srgbClr val="4A86E8"/>
            </a:solidFill>
            <a:prstDash val="dash"/>
            <a:round/>
            <a:headEnd len="med" w="med" type="none"/>
            <a:tailEnd len="med" w="med" type="none"/>
          </a:ln>
        </p:spPr>
      </p:cxnSp>
      <p:sp>
        <p:nvSpPr>
          <p:cNvPr id="608" name="Google Shape;608;p23"/>
          <p:cNvSpPr txBox="1"/>
          <p:nvPr/>
        </p:nvSpPr>
        <p:spPr>
          <a:xfrm>
            <a:off x="7556525" y="3215088"/>
            <a:ext cx="1089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4A86E8"/>
                </a:solidFill>
              </a:rPr>
              <a:t>DP release</a:t>
            </a:r>
            <a:endParaRPr sz="1100">
              <a:solidFill>
                <a:srgbClr val="4A86E8"/>
              </a:solidFill>
            </a:endParaRPr>
          </a:p>
        </p:txBody>
      </p:sp>
      <p:cxnSp>
        <p:nvCxnSpPr>
          <p:cNvPr id="609" name="Google Shape;609;p23"/>
          <p:cNvCxnSpPr>
            <a:stCxn id="610" idx="0"/>
            <a:endCxn id="594" idx="3"/>
          </p:cNvCxnSpPr>
          <p:nvPr/>
        </p:nvCxnSpPr>
        <p:spPr>
          <a:xfrm flipH="1" rot="10800000">
            <a:off x="5953750" y="4260625"/>
            <a:ext cx="498300" cy="204600"/>
          </a:xfrm>
          <a:prstGeom prst="straightConnector1">
            <a:avLst/>
          </a:prstGeom>
          <a:noFill/>
          <a:ln cap="flat" cmpd="sng" w="9525">
            <a:solidFill>
              <a:srgbClr val="595959"/>
            </a:solidFill>
            <a:prstDash val="solid"/>
            <a:round/>
            <a:headEnd len="med" w="med" type="none"/>
            <a:tailEnd len="med" w="med" type="triangle"/>
          </a:ln>
        </p:spPr>
      </p:cxnSp>
      <p:sp>
        <p:nvSpPr>
          <p:cNvPr id="610" name="Google Shape;610;p23"/>
          <p:cNvSpPr txBox="1"/>
          <p:nvPr/>
        </p:nvSpPr>
        <p:spPr>
          <a:xfrm>
            <a:off x="4987900" y="4465225"/>
            <a:ext cx="193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rPr>
              <a:t>0.</a:t>
            </a:r>
            <a:r>
              <a:rPr lang="en" sz="1100">
                <a:solidFill>
                  <a:srgbClr val="0277BD"/>
                </a:solidFill>
              </a:rPr>
              <a:t> (Optional) initialize model with public pre-training</a:t>
            </a:r>
            <a:endParaRPr sz="1100">
              <a:solidFill>
                <a:srgbClr val="0277BD"/>
              </a:solidFill>
            </a:endParaRPr>
          </a:p>
        </p:txBody>
      </p:sp>
      <p:cxnSp>
        <p:nvCxnSpPr>
          <p:cNvPr id="611" name="Google Shape;611;p23"/>
          <p:cNvCxnSpPr>
            <a:endCxn id="612" idx="1"/>
          </p:cNvCxnSpPr>
          <p:nvPr/>
        </p:nvCxnSpPr>
        <p:spPr>
          <a:xfrm>
            <a:off x="6580500" y="4188500"/>
            <a:ext cx="532500" cy="348900"/>
          </a:xfrm>
          <a:prstGeom prst="straightConnector1">
            <a:avLst/>
          </a:prstGeom>
          <a:noFill/>
          <a:ln cap="flat" cmpd="sng" w="9525">
            <a:solidFill>
              <a:srgbClr val="595959"/>
            </a:solidFill>
            <a:prstDash val="solid"/>
            <a:round/>
            <a:headEnd len="med" w="med" type="none"/>
            <a:tailEnd len="med" w="med" type="triangle"/>
          </a:ln>
        </p:spPr>
      </p:cxnSp>
      <p:sp>
        <p:nvSpPr>
          <p:cNvPr id="612" name="Google Shape;612;p23"/>
          <p:cNvSpPr txBox="1"/>
          <p:nvPr/>
        </p:nvSpPr>
        <p:spPr>
          <a:xfrm>
            <a:off x="7113000" y="4275800"/>
            <a:ext cx="1726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7. Launch final model after all training rounds</a:t>
            </a:r>
            <a:endParaRPr sz="1100"/>
          </a:p>
        </p:txBody>
      </p:sp>
      <p:grpSp>
        <p:nvGrpSpPr>
          <p:cNvPr id="613" name="Google Shape;613;p23"/>
          <p:cNvGrpSpPr/>
          <p:nvPr/>
        </p:nvGrpSpPr>
        <p:grpSpPr>
          <a:xfrm>
            <a:off x="711597" y="2303837"/>
            <a:ext cx="479660" cy="661398"/>
            <a:chOff x="1711209" y="1374900"/>
            <a:chExt cx="346200" cy="603300"/>
          </a:xfrm>
        </p:grpSpPr>
        <p:sp>
          <p:nvSpPr>
            <p:cNvPr id="614" name="Google Shape;614;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15" name="Google Shape;615;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616" name="Google Shape;616;p23"/>
            <p:cNvCxnSpPr>
              <a:stCxn id="615"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617" name="Google Shape;617;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18" name="Google Shape;618;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19" name="Google Shape;619;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620" name="Google Shape;620;p23"/>
          <p:cNvGrpSpPr/>
          <p:nvPr/>
        </p:nvGrpSpPr>
        <p:grpSpPr>
          <a:xfrm>
            <a:off x="104797" y="2206262"/>
            <a:ext cx="479660" cy="661398"/>
            <a:chOff x="1711209" y="1374900"/>
            <a:chExt cx="346200" cy="603300"/>
          </a:xfrm>
        </p:grpSpPr>
        <p:sp>
          <p:nvSpPr>
            <p:cNvPr id="621" name="Google Shape;621;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22" name="Google Shape;622;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623" name="Google Shape;623;p23"/>
            <p:cNvCxnSpPr>
              <a:stCxn id="622"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624" name="Google Shape;624;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25" name="Google Shape;625;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26" name="Google Shape;626;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627" name="Google Shape;627;p23"/>
          <p:cNvGrpSpPr/>
          <p:nvPr/>
        </p:nvGrpSpPr>
        <p:grpSpPr>
          <a:xfrm>
            <a:off x="1242197" y="2480812"/>
            <a:ext cx="479660" cy="661398"/>
            <a:chOff x="1711209" y="1374900"/>
            <a:chExt cx="346200" cy="603300"/>
          </a:xfrm>
        </p:grpSpPr>
        <p:sp>
          <p:nvSpPr>
            <p:cNvPr id="628" name="Google Shape;628;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29" name="Google Shape;629;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630" name="Google Shape;630;p23"/>
            <p:cNvCxnSpPr>
              <a:stCxn id="629"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631" name="Google Shape;631;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32" name="Google Shape;632;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33" name="Google Shape;633;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634" name="Google Shape;634;p23"/>
          <p:cNvGrpSpPr/>
          <p:nvPr/>
        </p:nvGrpSpPr>
        <p:grpSpPr>
          <a:xfrm>
            <a:off x="749697" y="3142037"/>
            <a:ext cx="479660" cy="661398"/>
            <a:chOff x="1711209" y="1374900"/>
            <a:chExt cx="346200" cy="603300"/>
          </a:xfrm>
        </p:grpSpPr>
        <p:sp>
          <p:nvSpPr>
            <p:cNvPr id="635" name="Google Shape;635;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36" name="Google Shape;636;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637" name="Google Shape;637;p23"/>
            <p:cNvCxnSpPr>
              <a:stCxn id="636"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638" name="Google Shape;638;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39" name="Google Shape;639;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40" name="Google Shape;640;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641" name="Google Shape;641;p23"/>
          <p:cNvGrpSpPr/>
          <p:nvPr/>
        </p:nvGrpSpPr>
        <p:grpSpPr>
          <a:xfrm>
            <a:off x="180997" y="3006362"/>
            <a:ext cx="479660" cy="661398"/>
            <a:chOff x="1711209" y="1374900"/>
            <a:chExt cx="346200" cy="603300"/>
          </a:xfrm>
        </p:grpSpPr>
        <p:sp>
          <p:nvSpPr>
            <p:cNvPr id="642" name="Google Shape;642;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43" name="Google Shape;643;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644" name="Google Shape;644;p23"/>
            <p:cNvCxnSpPr>
              <a:stCxn id="643"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645" name="Google Shape;645;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46" name="Google Shape;646;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47" name="Google Shape;647;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648" name="Google Shape;648;p23"/>
          <p:cNvGrpSpPr/>
          <p:nvPr/>
        </p:nvGrpSpPr>
        <p:grpSpPr>
          <a:xfrm>
            <a:off x="1318397" y="3242812"/>
            <a:ext cx="479660" cy="661398"/>
            <a:chOff x="1711209" y="1374900"/>
            <a:chExt cx="346200" cy="603300"/>
          </a:xfrm>
        </p:grpSpPr>
        <p:sp>
          <p:nvSpPr>
            <p:cNvPr id="649" name="Google Shape;649;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50" name="Google Shape;650;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651" name="Google Shape;651;p23"/>
            <p:cNvCxnSpPr>
              <a:stCxn id="650"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652" name="Google Shape;652;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53" name="Google Shape;653;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54" name="Google Shape;654;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655" name="Google Shape;655;p23"/>
          <p:cNvGrpSpPr/>
          <p:nvPr/>
        </p:nvGrpSpPr>
        <p:grpSpPr>
          <a:xfrm>
            <a:off x="787797" y="3980237"/>
            <a:ext cx="479660" cy="661398"/>
            <a:chOff x="1711209" y="1374900"/>
            <a:chExt cx="346200" cy="603300"/>
          </a:xfrm>
        </p:grpSpPr>
        <p:sp>
          <p:nvSpPr>
            <p:cNvPr id="656" name="Google Shape;656;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57" name="Google Shape;657;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658" name="Google Shape;658;p23"/>
            <p:cNvCxnSpPr>
              <a:stCxn id="657"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659" name="Google Shape;659;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60" name="Google Shape;660;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61" name="Google Shape;661;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662" name="Google Shape;662;p23"/>
          <p:cNvGrpSpPr/>
          <p:nvPr/>
        </p:nvGrpSpPr>
        <p:grpSpPr>
          <a:xfrm>
            <a:off x="257197" y="3806462"/>
            <a:ext cx="479660" cy="661398"/>
            <a:chOff x="1711209" y="1374900"/>
            <a:chExt cx="346200" cy="603300"/>
          </a:xfrm>
        </p:grpSpPr>
        <p:sp>
          <p:nvSpPr>
            <p:cNvPr id="663" name="Google Shape;663;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64" name="Google Shape;664;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665" name="Google Shape;665;p23"/>
            <p:cNvCxnSpPr>
              <a:stCxn id="664"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666" name="Google Shape;666;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67" name="Google Shape;667;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68" name="Google Shape;668;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669" name="Google Shape;669;p23"/>
          <p:cNvGrpSpPr/>
          <p:nvPr/>
        </p:nvGrpSpPr>
        <p:grpSpPr>
          <a:xfrm>
            <a:off x="1318397" y="4081012"/>
            <a:ext cx="479660" cy="661398"/>
            <a:chOff x="1711209" y="1374900"/>
            <a:chExt cx="346200" cy="603300"/>
          </a:xfrm>
        </p:grpSpPr>
        <p:sp>
          <p:nvSpPr>
            <p:cNvPr id="670" name="Google Shape;670;p23"/>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71" name="Google Shape;671;p23"/>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672" name="Google Shape;672;p23"/>
            <p:cNvCxnSpPr>
              <a:stCxn id="671"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673" name="Google Shape;673;p23"/>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74" name="Google Shape;674;p23"/>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675" name="Google Shape;675;p23"/>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676" name="Google Shape;676;p23"/>
          <p:cNvSpPr/>
          <p:nvPr/>
        </p:nvSpPr>
        <p:spPr>
          <a:xfrm>
            <a:off x="1412523" y="42384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77" name="Google Shape;677;p23"/>
          <p:cNvSpPr/>
          <p:nvPr/>
        </p:nvSpPr>
        <p:spPr>
          <a:xfrm>
            <a:off x="1441292" y="4377740"/>
            <a:ext cx="162600" cy="184800"/>
          </a:xfrm>
          <a:prstGeom prst="ellipse">
            <a:avLst/>
          </a:prstGeom>
          <a:solidFill>
            <a:srgbClr val="EA9999"/>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78" name="Google Shape;678;p23"/>
          <p:cNvSpPr/>
          <p:nvPr/>
        </p:nvSpPr>
        <p:spPr>
          <a:xfrm>
            <a:off x="1412523" y="34002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79" name="Google Shape;679;p23"/>
          <p:cNvSpPr/>
          <p:nvPr/>
        </p:nvSpPr>
        <p:spPr>
          <a:xfrm>
            <a:off x="1441292" y="3539540"/>
            <a:ext cx="162600" cy="184800"/>
          </a:xfrm>
          <a:prstGeom prst="ellipse">
            <a:avLst/>
          </a:prstGeom>
          <a:solidFill>
            <a:srgbClr val="B6D7A8"/>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80" name="Google Shape;680;p23"/>
          <p:cNvSpPr/>
          <p:nvPr/>
        </p:nvSpPr>
        <p:spPr>
          <a:xfrm>
            <a:off x="1336323" y="26382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81" name="Google Shape;681;p23"/>
          <p:cNvSpPr/>
          <p:nvPr/>
        </p:nvSpPr>
        <p:spPr>
          <a:xfrm>
            <a:off x="1365092" y="2777540"/>
            <a:ext cx="162600" cy="184800"/>
          </a:xfrm>
          <a:prstGeom prst="ellipse">
            <a:avLst/>
          </a:prstGeom>
          <a:solidFill>
            <a:srgbClr val="D5A6BD"/>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82" name="Google Shape;682;p23"/>
          <p:cNvSpPr/>
          <p:nvPr/>
        </p:nvSpPr>
        <p:spPr>
          <a:xfrm>
            <a:off x="802923" y="24858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83" name="Google Shape;683;p23"/>
          <p:cNvSpPr/>
          <p:nvPr/>
        </p:nvSpPr>
        <p:spPr>
          <a:xfrm>
            <a:off x="831692" y="2625140"/>
            <a:ext cx="162600" cy="184800"/>
          </a:xfrm>
          <a:prstGeom prst="ellipse">
            <a:avLst/>
          </a:prstGeom>
          <a:solidFill>
            <a:srgbClr val="B4A7D6"/>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84" name="Google Shape;684;p23"/>
          <p:cNvSpPr/>
          <p:nvPr/>
        </p:nvSpPr>
        <p:spPr>
          <a:xfrm>
            <a:off x="841023" y="33240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85" name="Google Shape;685;p23"/>
          <p:cNvSpPr/>
          <p:nvPr/>
        </p:nvSpPr>
        <p:spPr>
          <a:xfrm>
            <a:off x="869792" y="3463340"/>
            <a:ext cx="162600" cy="184800"/>
          </a:xfrm>
          <a:prstGeom prst="ellipse">
            <a:avLst/>
          </a:prstGeom>
          <a:solidFill>
            <a:srgbClr val="DD7E6B"/>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86" name="Google Shape;686;p23"/>
          <p:cNvSpPr/>
          <p:nvPr/>
        </p:nvSpPr>
        <p:spPr>
          <a:xfrm>
            <a:off x="879123" y="41622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87" name="Google Shape;687;p23"/>
          <p:cNvSpPr/>
          <p:nvPr/>
        </p:nvSpPr>
        <p:spPr>
          <a:xfrm>
            <a:off x="907892" y="4301540"/>
            <a:ext cx="162600" cy="184800"/>
          </a:xfrm>
          <a:prstGeom prst="ellipse">
            <a:avLst/>
          </a:prstGeom>
          <a:solidFill>
            <a:srgbClr val="F9CB9C"/>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88" name="Google Shape;688;p23"/>
          <p:cNvSpPr/>
          <p:nvPr/>
        </p:nvSpPr>
        <p:spPr>
          <a:xfrm>
            <a:off x="345723" y="39336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89" name="Google Shape;689;p23"/>
          <p:cNvSpPr/>
          <p:nvPr/>
        </p:nvSpPr>
        <p:spPr>
          <a:xfrm>
            <a:off x="374492" y="4072940"/>
            <a:ext cx="162600" cy="184800"/>
          </a:xfrm>
          <a:prstGeom prst="ellipse">
            <a:avLst/>
          </a:prstGeom>
          <a:solidFill>
            <a:srgbClr val="FFE599"/>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90" name="Google Shape;690;p23"/>
          <p:cNvSpPr/>
          <p:nvPr/>
        </p:nvSpPr>
        <p:spPr>
          <a:xfrm>
            <a:off x="269523" y="31335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91" name="Google Shape;691;p23"/>
          <p:cNvSpPr/>
          <p:nvPr/>
        </p:nvSpPr>
        <p:spPr>
          <a:xfrm>
            <a:off x="298292" y="3272840"/>
            <a:ext cx="162600" cy="184800"/>
          </a:xfrm>
          <a:prstGeom prst="ellipse">
            <a:avLst/>
          </a:prstGeom>
          <a:solidFill>
            <a:srgbClr val="93C47D"/>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92" name="Google Shape;692;p23"/>
          <p:cNvSpPr/>
          <p:nvPr/>
        </p:nvSpPr>
        <p:spPr>
          <a:xfrm>
            <a:off x="193323" y="23334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93" name="Google Shape;693;p23"/>
          <p:cNvSpPr/>
          <p:nvPr/>
        </p:nvSpPr>
        <p:spPr>
          <a:xfrm>
            <a:off x="222092" y="2472740"/>
            <a:ext cx="162600" cy="184800"/>
          </a:xfrm>
          <a:prstGeom prst="ellipse">
            <a:avLst/>
          </a:prstGeom>
          <a:solidFill>
            <a:srgbClr val="76A5AF"/>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694" name="Google Shape;694;p23"/>
          <p:cNvSpPr/>
          <p:nvPr/>
        </p:nvSpPr>
        <p:spPr>
          <a:xfrm>
            <a:off x="2044100" y="3141050"/>
            <a:ext cx="742500" cy="380700"/>
          </a:xfrm>
          <a:prstGeom prst="rightArrow">
            <a:avLst>
              <a:gd fmla="val 42159" name="adj1"/>
              <a:gd fmla="val 49219"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3"/>
          <p:cNvSpPr txBox="1"/>
          <p:nvPr/>
        </p:nvSpPr>
        <p:spPr>
          <a:xfrm>
            <a:off x="180999" y="1725325"/>
            <a:ext cx="1339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Population of client devices </a:t>
            </a:r>
            <a:endParaRPr b="1" sz="1100"/>
          </a:p>
        </p:txBody>
      </p:sp>
      <p:sp>
        <p:nvSpPr>
          <p:cNvPr id="696" name="Google Shape;696;p23"/>
          <p:cNvSpPr txBox="1"/>
          <p:nvPr/>
        </p:nvSpPr>
        <p:spPr>
          <a:xfrm>
            <a:off x="1735125" y="1927550"/>
            <a:ext cx="18720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1. A subset of clients can participate in a training round when local criteria are met; </a:t>
            </a:r>
            <a:r>
              <a:rPr i="1" lang="en" sz="1100">
                <a:solidFill>
                  <a:srgbClr val="0277BD"/>
                </a:solidFill>
              </a:rPr>
              <a:t>client participation</a:t>
            </a:r>
            <a:r>
              <a:rPr lang="en" sz="1100">
                <a:solidFill>
                  <a:srgbClr val="0277BD"/>
                </a:solidFill>
              </a:rPr>
              <a:t> control is applied</a:t>
            </a:r>
            <a:endParaRPr sz="1100">
              <a:solidFill>
                <a:srgbClr val="0277BD"/>
              </a:solidFill>
            </a:endParaRPr>
          </a:p>
          <a:p>
            <a:pPr indent="0" lvl="0" marL="0" rtl="0" algn="l">
              <a:spcBef>
                <a:spcPts val="0"/>
              </a:spcBef>
              <a:spcAft>
                <a:spcPts val="0"/>
              </a:spcAft>
              <a:buNone/>
            </a:pPr>
            <a:r>
              <a:t/>
            </a:r>
            <a:endParaRPr sz="1100"/>
          </a:p>
        </p:txBody>
      </p:sp>
      <p:sp>
        <p:nvSpPr>
          <p:cNvPr id="697" name="Google Shape;697;p23"/>
          <p:cNvSpPr txBox="1"/>
          <p:nvPr/>
        </p:nvSpPr>
        <p:spPr>
          <a:xfrm>
            <a:off x="4946375" y="3871000"/>
            <a:ext cx="1416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2. Broadcast model</a:t>
            </a:r>
            <a:endParaRPr b="1" sz="1100"/>
          </a:p>
        </p:txBody>
      </p:sp>
      <p:sp>
        <p:nvSpPr>
          <p:cNvPr id="698" name="Google Shape;698;p23"/>
          <p:cNvSpPr txBox="1"/>
          <p:nvPr/>
        </p:nvSpPr>
        <p:spPr>
          <a:xfrm>
            <a:off x="4648225" y="832025"/>
            <a:ext cx="14580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3. </a:t>
            </a:r>
            <a:r>
              <a:rPr lang="en" sz="1100">
                <a:solidFill>
                  <a:srgbClr val="0277BD"/>
                </a:solidFill>
              </a:rPr>
              <a:t>Clip</a:t>
            </a:r>
            <a:r>
              <a:rPr lang="en" sz="1100"/>
              <a:t> after local training to limit a user’s contribution</a:t>
            </a:r>
            <a:endParaRPr sz="1100"/>
          </a:p>
          <a:p>
            <a:pPr indent="0" lvl="0" marL="0" rtl="0" algn="l">
              <a:spcBef>
                <a:spcPts val="0"/>
              </a:spcBef>
              <a:spcAft>
                <a:spcPts val="0"/>
              </a:spcAft>
              <a:buNone/>
            </a:pPr>
            <a:r>
              <a:t/>
            </a:r>
            <a:endParaRPr sz="1100"/>
          </a:p>
        </p:txBody>
      </p:sp>
      <p:sp>
        <p:nvSpPr>
          <p:cNvPr id="699" name="Google Shape;699;p23"/>
          <p:cNvSpPr txBox="1"/>
          <p:nvPr/>
        </p:nvSpPr>
        <p:spPr>
          <a:xfrm>
            <a:off x="4800625" y="2965625"/>
            <a:ext cx="16800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4. </a:t>
            </a:r>
            <a:r>
              <a:rPr lang="en" sz="1100">
                <a:solidFill>
                  <a:srgbClr val="0277BD"/>
                </a:solidFill>
              </a:rPr>
              <a:t>(Securely) </a:t>
            </a:r>
            <a:r>
              <a:rPr lang="en" sz="1100">
                <a:solidFill>
                  <a:srgbClr val="000000"/>
                </a:solidFill>
              </a:rPr>
              <a:t>aggregate</a:t>
            </a:r>
            <a:endParaRPr sz="1100">
              <a:solidFill>
                <a:srgbClr val="000000"/>
              </a:solidFill>
            </a:endParaRPr>
          </a:p>
          <a:p>
            <a:pPr indent="0" lvl="0" marL="0" rtl="0" algn="l">
              <a:spcBef>
                <a:spcPts val="0"/>
              </a:spcBef>
              <a:spcAft>
                <a:spcPts val="0"/>
              </a:spcAft>
              <a:buNone/>
            </a:pPr>
            <a:r>
              <a:rPr lang="en" sz="1100"/>
              <a:t> updates from at least </a:t>
            </a:r>
            <a:r>
              <a:rPr i="1" lang="en" sz="1100"/>
              <a:t>report goal</a:t>
            </a:r>
            <a:r>
              <a:rPr lang="en" sz="1100"/>
              <a:t> number of clients</a:t>
            </a:r>
            <a:endParaRPr sz="1100"/>
          </a:p>
        </p:txBody>
      </p:sp>
      <p:sp>
        <p:nvSpPr>
          <p:cNvPr id="700" name="Google Shape;700;p23"/>
          <p:cNvSpPr txBox="1"/>
          <p:nvPr/>
        </p:nvSpPr>
        <p:spPr>
          <a:xfrm>
            <a:off x="6619300" y="2884400"/>
            <a:ext cx="17394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0277BD"/>
                </a:solidFill>
              </a:rPr>
              <a:t>5. Add stateful noise</a:t>
            </a:r>
            <a:endParaRPr sz="1100">
              <a:solidFill>
                <a:srgbClr val="0277BD"/>
              </a:solidFill>
            </a:endParaRPr>
          </a:p>
        </p:txBody>
      </p:sp>
      <p:sp>
        <p:nvSpPr>
          <p:cNvPr id="701" name="Google Shape;701;p23"/>
          <p:cNvSpPr txBox="1"/>
          <p:nvPr/>
        </p:nvSpPr>
        <p:spPr>
          <a:xfrm>
            <a:off x="6443450" y="3451813"/>
            <a:ext cx="1575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6. Apply privatized update to model </a:t>
            </a:r>
            <a:endParaRPr sz="11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p24"/>
          <p:cNvSpPr txBox="1"/>
          <p:nvPr>
            <p:ph type="title"/>
          </p:nvPr>
        </p:nvSpPr>
        <p:spPr>
          <a:xfrm>
            <a:off x="311700" y="597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185ABC"/>
                </a:solidFill>
              </a:rPr>
              <a:t>DP-SGD</a:t>
            </a:r>
            <a:r>
              <a:rPr lang="en" sz="1800">
                <a:solidFill>
                  <a:srgbClr val="185ABC"/>
                </a:solidFill>
              </a:rPr>
              <a:t>									DP-FTRL</a:t>
            </a:r>
            <a:endParaRPr sz="1800">
              <a:solidFill>
                <a:srgbClr val="185ABC"/>
              </a:solidFill>
            </a:endParaRPr>
          </a:p>
          <a:p>
            <a:pPr indent="0" lvl="0" marL="0" rtl="0" algn="l">
              <a:spcBef>
                <a:spcPts val="0"/>
              </a:spcBef>
              <a:spcAft>
                <a:spcPts val="0"/>
              </a:spcAft>
              <a:buNone/>
            </a:pPr>
            <a:r>
              <a:t/>
            </a:r>
            <a:endParaRPr sz="1800">
              <a:solidFill>
                <a:srgbClr val="185ABC"/>
              </a:solidFill>
            </a:endParaRPr>
          </a:p>
        </p:txBody>
      </p:sp>
      <p:sp>
        <p:nvSpPr>
          <p:cNvPr id="707" name="Google Shape;707;p24"/>
          <p:cNvSpPr txBox="1"/>
          <p:nvPr/>
        </p:nvSpPr>
        <p:spPr>
          <a:xfrm>
            <a:off x="104700" y="995550"/>
            <a:ext cx="656400" cy="4359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latin typeface="Roboto"/>
                <a:ea typeface="Roboto"/>
                <a:cs typeface="Roboto"/>
                <a:sym typeface="Roboto"/>
              </a:rPr>
              <a:t>Training</a:t>
            </a:r>
            <a:br>
              <a:rPr lang="en">
                <a:latin typeface="Roboto"/>
                <a:ea typeface="Roboto"/>
                <a:cs typeface="Roboto"/>
                <a:sym typeface="Roboto"/>
              </a:rPr>
            </a:br>
            <a:r>
              <a:rPr lang="en">
                <a:latin typeface="Roboto"/>
                <a:ea typeface="Roboto"/>
                <a:cs typeface="Roboto"/>
                <a:sym typeface="Roboto"/>
              </a:rPr>
              <a:t>Round</a:t>
            </a:r>
            <a:endParaRPr>
              <a:latin typeface="Roboto"/>
              <a:ea typeface="Roboto"/>
              <a:cs typeface="Roboto"/>
              <a:sym typeface="Roboto"/>
            </a:endParaRPr>
          </a:p>
        </p:txBody>
      </p:sp>
      <p:sp>
        <p:nvSpPr>
          <p:cNvPr id="708" name="Google Shape;708;p24"/>
          <p:cNvSpPr/>
          <p:nvPr/>
        </p:nvSpPr>
        <p:spPr>
          <a:xfrm>
            <a:off x="2338725" y="1717800"/>
            <a:ext cx="807600" cy="332400"/>
          </a:xfrm>
          <a:prstGeom prst="flowChartAlternateProcess">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Gaussian Mech</a:t>
            </a:r>
            <a:endParaRPr sz="1000"/>
          </a:p>
        </p:txBody>
      </p:sp>
      <p:sp>
        <p:nvSpPr>
          <p:cNvPr id="709" name="Google Shape;709;p24"/>
          <p:cNvSpPr txBox="1"/>
          <p:nvPr/>
        </p:nvSpPr>
        <p:spPr>
          <a:xfrm>
            <a:off x="229767" y="1672340"/>
            <a:ext cx="38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Roboto"/>
                <a:ea typeface="Roboto"/>
                <a:cs typeface="Roboto"/>
                <a:sym typeface="Roboto"/>
              </a:rPr>
              <a:t>1</a:t>
            </a:r>
            <a:endParaRPr>
              <a:solidFill>
                <a:schemeClr val="dk2"/>
              </a:solidFill>
              <a:latin typeface="Roboto"/>
              <a:ea typeface="Roboto"/>
              <a:cs typeface="Roboto"/>
              <a:sym typeface="Roboto"/>
            </a:endParaRPr>
          </a:p>
        </p:txBody>
      </p:sp>
      <p:grpSp>
        <p:nvGrpSpPr>
          <p:cNvPr id="710" name="Google Shape;710;p24"/>
          <p:cNvGrpSpPr/>
          <p:nvPr/>
        </p:nvGrpSpPr>
        <p:grpSpPr>
          <a:xfrm>
            <a:off x="734954" y="1592029"/>
            <a:ext cx="418438" cy="583957"/>
            <a:chOff x="1192154" y="1896829"/>
            <a:chExt cx="418438" cy="583957"/>
          </a:xfrm>
        </p:grpSpPr>
        <p:sp>
          <p:nvSpPr>
            <p:cNvPr id="711" name="Google Shape;711;p24"/>
            <p:cNvSpPr/>
            <p:nvPr/>
          </p:nvSpPr>
          <p:spPr>
            <a:xfrm>
              <a:off x="1192154" y="1896829"/>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712" name="Google Shape;712;p24"/>
            <p:cNvSpPr/>
            <p:nvPr/>
          </p:nvSpPr>
          <p:spPr>
            <a:xfrm>
              <a:off x="1296680" y="2044307"/>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713" name="Google Shape;713;p24"/>
            <p:cNvSpPr/>
            <p:nvPr/>
          </p:nvSpPr>
          <p:spPr>
            <a:xfrm>
              <a:off x="1424855" y="2188807"/>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grpSp>
      <p:sp>
        <p:nvSpPr>
          <p:cNvPr id="714" name="Google Shape;714;p24"/>
          <p:cNvSpPr/>
          <p:nvPr/>
        </p:nvSpPr>
        <p:spPr>
          <a:xfrm>
            <a:off x="1693300" y="1683907"/>
            <a:ext cx="462600" cy="400200"/>
          </a:xfrm>
          <a:prstGeom prst="triangle">
            <a:avLst>
              <a:gd fmla="val 50000"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5" name="Google Shape;715;p24"/>
          <p:cNvCxnSpPr>
            <a:stCxn id="714" idx="5"/>
            <a:endCxn id="708" idx="1"/>
          </p:cNvCxnSpPr>
          <p:nvPr/>
        </p:nvCxnSpPr>
        <p:spPr>
          <a:xfrm>
            <a:off x="2040250" y="1884007"/>
            <a:ext cx="298500" cy="0"/>
          </a:xfrm>
          <a:prstGeom prst="straightConnector1">
            <a:avLst/>
          </a:prstGeom>
          <a:noFill/>
          <a:ln cap="flat" cmpd="sng" w="19050">
            <a:solidFill>
              <a:schemeClr val="dk2"/>
            </a:solidFill>
            <a:prstDash val="solid"/>
            <a:round/>
            <a:headEnd len="med" w="med" type="none"/>
            <a:tailEnd len="med" w="med" type="triangle"/>
          </a:ln>
        </p:spPr>
      </p:cxnSp>
      <p:sp>
        <p:nvSpPr>
          <p:cNvPr id="716" name="Google Shape;716;p24"/>
          <p:cNvSpPr/>
          <p:nvPr/>
        </p:nvSpPr>
        <p:spPr>
          <a:xfrm>
            <a:off x="3369950" y="1683907"/>
            <a:ext cx="462600" cy="400200"/>
          </a:xfrm>
          <a:prstGeom prst="triangle">
            <a:avLst>
              <a:gd fmla="val 50000" name="adj"/>
            </a:avLst>
          </a:prstGeom>
          <a:solidFill>
            <a:srgbClr val="FFF2CC"/>
          </a:solidFill>
          <a:ln cap="flat" cmpd="sng" w="9525">
            <a:solidFill>
              <a:schemeClr val="dk2"/>
            </a:solidFill>
            <a:prstDash val="dash"/>
            <a:round/>
            <a:headEnd len="sm" w="sm" type="none"/>
            <a:tailEnd len="sm" w="sm" type="none"/>
          </a:ln>
        </p:spPr>
        <p:txBody>
          <a:bodyPr anchorCtr="0" anchor="ctr" bIns="91425" lIns="36575" spcFirstLastPara="1" rIns="0" wrap="square" tIns="0">
            <a:noAutofit/>
          </a:bodyPr>
          <a:lstStyle/>
          <a:p>
            <a:pPr indent="0" lvl="0" marL="0" rtl="0" algn="l">
              <a:spcBef>
                <a:spcPts val="0"/>
              </a:spcBef>
              <a:spcAft>
                <a:spcPts val="0"/>
              </a:spcAft>
              <a:buNone/>
            </a:pPr>
            <a:r>
              <a:rPr lang="en" sz="900"/>
              <a:t>g</a:t>
            </a:r>
            <a:r>
              <a:rPr baseline="-25000" lang="en" sz="900"/>
              <a:t>1</a:t>
            </a:r>
            <a:endParaRPr sz="900"/>
          </a:p>
        </p:txBody>
      </p:sp>
      <p:cxnSp>
        <p:nvCxnSpPr>
          <p:cNvPr id="717" name="Google Shape;717;p24"/>
          <p:cNvCxnSpPr>
            <a:stCxn id="708" idx="3"/>
            <a:endCxn id="716" idx="1"/>
          </p:cNvCxnSpPr>
          <p:nvPr/>
        </p:nvCxnSpPr>
        <p:spPr>
          <a:xfrm>
            <a:off x="3146325" y="1884000"/>
            <a:ext cx="339300" cy="0"/>
          </a:xfrm>
          <a:prstGeom prst="straightConnector1">
            <a:avLst/>
          </a:prstGeom>
          <a:noFill/>
          <a:ln cap="flat" cmpd="sng" w="19050">
            <a:solidFill>
              <a:schemeClr val="dk2"/>
            </a:solidFill>
            <a:prstDash val="solid"/>
            <a:round/>
            <a:headEnd len="med" w="med" type="none"/>
            <a:tailEnd len="med" w="med" type="triangle"/>
          </a:ln>
        </p:spPr>
      </p:cxnSp>
      <p:cxnSp>
        <p:nvCxnSpPr>
          <p:cNvPr id="718" name="Google Shape;718;p24"/>
          <p:cNvCxnSpPr>
            <a:endCxn id="714" idx="1"/>
          </p:cNvCxnSpPr>
          <p:nvPr/>
        </p:nvCxnSpPr>
        <p:spPr>
          <a:xfrm>
            <a:off x="1114450" y="1876807"/>
            <a:ext cx="694500" cy="7200"/>
          </a:xfrm>
          <a:prstGeom prst="straightConnector1">
            <a:avLst/>
          </a:prstGeom>
          <a:noFill/>
          <a:ln cap="flat" cmpd="sng" w="19050">
            <a:solidFill>
              <a:schemeClr val="dk2"/>
            </a:solidFill>
            <a:prstDash val="solid"/>
            <a:round/>
            <a:headEnd len="med" w="med" type="none"/>
            <a:tailEnd len="med" w="med" type="triangle"/>
          </a:ln>
        </p:spPr>
      </p:cxnSp>
      <p:cxnSp>
        <p:nvCxnSpPr>
          <p:cNvPr id="719" name="Google Shape;719;p24"/>
          <p:cNvCxnSpPr>
            <a:endCxn id="714" idx="1"/>
          </p:cNvCxnSpPr>
          <p:nvPr/>
        </p:nvCxnSpPr>
        <p:spPr>
          <a:xfrm>
            <a:off x="962050" y="1695907"/>
            <a:ext cx="846900" cy="188100"/>
          </a:xfrm>
          <a:prstGeom prst="straightConnector1">
            <a:avLst/>
          </a:prstGeom>
          <a:noFill/>
          <a:ln cap="flat" cmpd="sng" w="19050">
            <a:solidFill>
              <a:schemeClr val="dk2"/>
            </a:solidFill>
            <a:prstDash val="solid"/>
            <a:round/>
            <a:headEnd len="med" w="med" type="none"/>
            <a:tailEnd len="med" w="med" type="triangle"/>
          </a:ln>
        </p:spPr>
      </p:cxnSp>
      <p:cxnSp>
        <p:nvCxnSpPr>
          <p:cNvPr id="720" name="Google Shape;720;p24"/>
          <p:cNvCxnSpPr>
            <a:endCxn id="714" idx="1"/>
          </p:cNvCxnSpPr>
          <p:nvPr/>
        </p:nvCxnSpPr>
        <p:spPr>
          <a:xfrm flipH="1" rot="10800000">
            <a:off x="1152550" y="1884007"/>
            <a:ext cx="656400" cy="164100"/>
          </a:xfrm>
          <a:prstGeom prst="straightConnector1">
            <a:avLst/>
          </a:prstGeom>
          <a:noFill/>
          <a:ln cap="flat" cmpd="sng" w="19050">
            <a:solidFill>
              <a:schemeClr val="dk2"/>
            </a:solidFill>
            <a:prstDash val="solid"/>
            <a:round/>
            <a:headEnd len="med" w="med" type="none"/>
            <a:tailEnd len="med" w="med" type="triangle"/>
          </a:ln>
        </p:spPr>
      </p:cxnSp>
      <p:sp>
        <p:nvSpPr>
          <p:cNvPr id="721" name="Google Shape;721;p24"/>
          <p:cNvSpPr txBox="1"/>
          <p:nvPr/>
        </p:nvSpPr>
        <p:spPr>
          <a:xfrm>
            <a:off x="1744850" y="1742125"/>
            <a:ext cx="2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
        <p:nvSpPr>
          <p:cNvPr id="722" name="Google Shape;722;p24"/>
          <p:cNvSpPr txBox="1"/>
          <p:nvPr/>
        </p:nvSpPr>
        <p:spPr>
          <a:xfrm>
            <a:off x="1596400" y="995550"/>
            <a:ext cx="656400" cy="5727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latin typeface="Roboto"/>
                <a:ea typeface="Roboto"/>
                <a:cs typeface="Roboto"/>
                <a:sym typeface="Roboto"/>
              </a:rPr>
              <a:t>Model update / gradient</a:t>
            </a:r>
            <a:endParaRPr>
              <a:latin typeface="Roboto"/>
              <a:ea typeface="Roboto"/>
              <a:cs typeface="Roboto"/>
              <a:sym typeface="Roboto"/>
            </a:endParaRPr>
          </a:p>
        </p:txBody>
      </p:sp>
      <p:sp>
        <p:nvSpPr>
          <p:cNvPr id="723" name="Google Shape;723;p24"/>
          <p:cNvSpPr txBox="1"/>
          <p:nvPr/>
        </p:nvSpPr>
        <p:spPr>
          <a:xfrm>
            <a:off x="3273050" y="995550"/>
            <a:ext cx="656400" cy="4359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latin typeface="Roboto"/>
                <a:ea typeface="Roboto"/>
                <a:cs typeface="Roboto"/>
                <a:sym typeface="Roboto"/>
              </a:rPr>
              <a:t>Mech.</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Output</a:t>
            </a:r>
            <a:endParaRPr>
              <a:latin typeface="Roboto"/>
              <a:ea typeface="Roboto"/>
              <a:cs typeface="Roboto"/>
              <a:sym typeface="Roboto"/>
            </a:endParaRPr>
          </a:p>
        </p:txBody>
      </p:sp>
      <p:sp>
        <p:nvSpPr>
          <p:cNvPr id="724" name="Google Shape;724;p24"/>
          <p:cNvSpPr/>
          <p:nvPr/>
        </p:nvSpPr>
        <p:spPr>
          <a:xfrm>
            <a:off x="2338725" y="2554600"/>
            <a:ext cx="807600" cy="332400"/>
          </a:xfrm>
          <a:prstGeom prst="flowChartAlternateProcess">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Gaussian Mech</a:t>
            </a:r>
            <a:endParaRPr sz="1000"/>
          </a:p>
        </p:txBody>
      </p:sp>
      <p:sp>
        <p:nvSpPr>
          <p:cNvPr id="725" name="Google Shape;725;p24"/>
          <p:cNvSpPr txBox="1"/>
          <p:nvPr/>
        </p:nvSpPr>
        <p:spPr>
          <a:xfrm>
            <a:off x="229767" y="2509140"/>
            <a:ext cx="38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Roboto"/>
                <a:ea typeface="Roboto"/>
                <a:cs typeface="Roboto"/>
                <a:sym typeface="Roboto"/>
              </a:rPr>
              <a:t>2</a:t>
            </a:r>
            <a:endParaRPr>
              <a:solidFill>
                <a:schemeClr val="dk2"/>
              </a:solidFill>
              <a:latin typeface="Roboto"/>
              <a:ea typeface="Roboto"/>
              <a:cs typeface="Roboto"/>
              <a:sym typeface="Roboto"/>
            </a:endParaRPr>
          </a:p>
        </p:txBody>
      </p:sp>
      <p:grpSp>
        <p:nvGrpSpPr>
          <p:cNvPr id="726" name="Google Shape;726;p24"/>
          <p:cNvGrpSpPr/>
          <p:nvPr/>
        </p:nvGrpSpPr>
        <p:grpSpPr>
          <a:xfrm>
            <a:off x="734954" y="2428829"/>
            <a:ext cx="418438" cy="583957"/>
            <a:chOff x="1192154" y="1896829"/>
            <a:chExt cx="418438" cy="583957"/>
          </a:xfrm>
        </p:grpSpPr>
        <p:sp>
          <p:nvSpPr>
            <p:cNvPr id="727" name="Google Shape;727;p24"/>
            <p:cNvSpPr/>
            <p:nvPr/>
          </p:nvSpPr>
          <p:spPr>
            <a:xfrm>
              <a:off x="1192154" y="1896829"/>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728" name="Google Shape;728;p24"/>
            <p:cNvSpPr/>
            <p:nvPr/>
          </p:nvSpPr>
          <p:spPr>
            <a:xfrm>
              <a:off x="1296680" y="2044307"/>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729" name="Google Shape;729;p24"/>
            <p:cNvSpPr/>
            <p:nvPr/>
          </p:nvSpPr>
          <p:spPr>
            <a:xfrm>
              <a:off x="1424855" y="2188807"/>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grpSp>
      <p:sp>
        <p:nvSpPr>
          <p:cNvPr id="730" name="Google Shape;730;p24"/>
          <p:cNvSpPr/>
          <p:nvPr/>
        </p:nvSpPr>
        <p:spPr>
          <a:xfrm>
            <a:off x="1693300" y="2520707"/>
            <a:ext cx="462600" cy="400200"/>
          </a:xfrm>
          <a:prstGeom prst="triangle">
            <a:avLst>
              <a:gd fmla="val 50000"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1" name="Google Shape;731;p24"/>
          <p:cNvCxnSpPr>
            <a:stCxn id="730" idx="5"/>
            <a:endCxn id="724" idx="1"/>
          </p:cNvCxnSpPr>
          <p:nvPr/>
        </p:nvCxnSpPr>
        <p:spPr>
          <a:xfrm>
            <a:off x="2040250" y="2720807"/>
            <a:ext cx="298500" cy="0"/>
          </a:xfrm>
          <a:prstGeom prst="straightConnector1">
            <a:avLst/>
          </a:prstGeom>
          <a:noFill/>
          <a:ln cap="flat" cmpd="sng" w="19050">
            <a:solidFill>
              <a:schemeClr val="dk2"/>
            </a:solidFill>
            <a:prstDash val="solid"/>
            <a:round/>
            <a:headEnd len="med" w="med" type="none"/>
            <a:tailEnd len="med" w="med" type="triangle"/>
          </a:ln>
        </p:spPr>
      </p:cxnSp>
      <p:sp>
        <p:nvSpPr>
          <p:cNvPr id="732" name="Google Shape;732;p24"/>
          <p:cNvSpPr/>
          <p:nvPr/>
        </p:nvSpPr>
        <p:spPr>
          <a:xfrm>
            <a:off x="3369950" y="2520707"/>
            <a:ext cx="462600" cy="400200"/>
          </a:xfrm>
          <a:prstGeom prst="triangle">
            <a:avLst>
              <a:gd fmla="val 50000" name="adj"/>
            </a:avLst>
          </a:prstGeom>
          <a:solidFill>
            <a:srgbClr val="FFF2CC"/>
          </a:solidFill>
          <a:ln cap="flat" cmpd="sng" w="9525">
            <a:solidFill>
              <a:schemeClr val="dk2"/>
            </a:solidFill>
            <a:prstDash val="dash"/>
            <a:round/>
            <a:headEnd len="sm" w="sm" type="none"/>
            <a:tailEnd len="sm" w="sm" type="none"/>
          </a:ln>
        </p:spPr>
        <p:txBody>
          <a:bodyPr anchorCtr="0" anchor="ctr" bIns="91425" lIns="36575" spcFirstLastPara="1" rIns="0" wrap="square" tIns="0">
            <a:noAutofit/>
          </a:bodyPr>
          <a:lstStyle/>
          <a:p>
            <a:pPr indent="0" lvl="0" marL="0" rtl="0" algn="l">
              <a:spcBef>
                <a:spcPts val="0"/>
              </a:spcBef>
              <a:spcAft>
                <a:spcPts val="0"/>
              </a:spcAft>
              <a:buNone/>
            </a:pPr>
            <a:r>
              <a:rPr lang="en" sz="900"/>
              <a:t>g</a:t>
            </a:r>
            <a:r>
              <a:rPr baseline="-25000" lang="en" sz="900"/>
              <a:t>2</a:t>
            </a:r>
            <a:endParaRPr sz="900"/>
          </a:p>
        </p:txBody>
      </p:sp>
      <p:cxnSp>
        <p:nvCxnSpPr>
          <p:cNvPr id="733" name="Google Shape;733;p24"/>
          <p:cNvCxnSpPr>
            <a:stCxn id="724" idx="3"/>
            <a:endCxn id="732" idx="1"/>
          </p:cNvCxnSpPr>
          <p:nvPr/>
        </p:nvCxnSpPr>
        <p:spPr>
          <a:xfrm>
            <a:off x="3146325" y="2720800"/>
            <a:ext cx="339300" cy="0"/>
          </a:xfrm>
          <a:prstGeom prst="straightConnector1">
            <a:avLst/>
          </a:prstGeom>
          <a:noFill/>
          <a:ln cap="flat" cmpd="sng" w="19050">
            <a:solidFill>
              <a:schemeClr val="dk2"/>
            </a:solidFill>
            <a:prstDash val="solid"/>
            <a:round/>
            <a:headEnd len="med" w="med" type="none"/>
            <a:tailEnd len="med" w="med" type="triangle"/>
          </a:ln>
        </p:spPr>
      </p:cxnSp>
      <p:cxnSp>
        <p:nvCxnSpPr>
          <p:cNvPr id="734" name="Google Shape;734;p24"/>
          <p:cNvCxnSpPr>
            <a:endCxn id="730" idx="1"/>
          </p:cNvCxnSpPr>
          <p:nvPr/>
        </p:nvCxnSpPr>
        <p:spPr>
          <a:xfrm>
            <a:off x="1114450" y="2713607"/>
            <a:ext cx="694500" cy="7200"/>
          </a:xfrm>
          <a:prstGeom prst="straightConnector1">
            <a:avLst/>
          </a:prstGeom>
          <a:noFill/>
          <a:ln cap="flat" cmpd="sng" w="19050">
            <a:solidFill>
              <a:schemeClr val="dk2"/>
            </a:solidFill>
            <a:prstDash val="solid"/>
            <a:round/>
            <a:headEnd len="med" w="med" type="none"/>
            <a:tailEnd len="med" w="med" type="triangle"/>
          </a:ln>
        </p:spPr>
      </p:cxnSp>
      <p:cxnSp>
        <p:nvCxnSpPr>
          <p:cNvPr id="735" name="Google Shape;735;p24"/>
          <p:cNvCxnSpPr>
            <a:endCxn id="730" idx="1"/>
          </p:cNvCxnSpPr>
          <p:nvPr/>
        </p:nvCxnSpPr>
        <p:spPr>
          <a:xfrm>
            <a:off x="962050" y="2532707"/>
            <a:ext cx="846900" cy="188100"/>
          </a:xfrm>
          <a:prstGeom prst="straightConnector1">
            <a:avLst/>
          </a:prstGeom>
          <a:noFill/>
          <a:ln cap="flat" cmpd="sng" w="19050">
            <a:solidFill>
              <a:schemeClr val="dk2"/>
            </a:solidFill>
            <a:prstDash val="solid"/>
            <a:round/>
            <a:headEnd len="med" w="med" type="none"/>
            <a:tailEnd len="med" w="med" type="triangle"/>
          </a:ln>
        </p:spPr>
      </p:cxnSp>
      <p:cxnSp>
        <p:nvCxnSpPr>
          <p:cNvPr id="736" name="Google Shape;736;p24"/>
          <p:cNvCxnSpPr>
            <a:endCxn id="730" idx="1"/>
          </p:cNvCxnSpPr>
          <p:nvPr/>
        </p:nvCxnSpPr>
        <p:spPr>
          <a:xfrm flipH="1" rot="10800000">
            <a:off x="1152550" y="2720807"/>
            <a:ext cx="656400" cy="164100"/>
          </a:xfrm>
          <a:prstGeom prst="straightConnector1">
            <a:avLst/>
          </a:prstGeom>
          <a:noFill/>
          <a:ln cap="flat" cmpd="sng" w="19050">
            <a:solidFill>
              <a:schemeClr val="dk2"/>
            </a:solidFill>
            <a:prstDash val="solid"/>
            <a:round/>
            <a:headEnd len="med" w="med" type="none"/>
            <a:tailEnd len="med" w="med" type="triangle"/>
          </a:ln>
        </p:spPr>
      </p:cxnSp>
      <p:sp>
        <p:nvSpPr>
          <p:cNvPr id="737" name="Google Shape;737;p24"/>
          <p:cNvSpPr txBox="1"/>
          <p:nvPr/>
        </p:nvSpPr>
        <p:spPr>
          <a:xfrm>
            <a:off x="1744850" y="2578925"/>
            <a:ext cx="2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
        <p:nvSpPr>
          <p:cNvPr id="738" name="Google Shape;738;p24"/>
          <p:cNvSpPr/>
          <p:nvPr/>
        </p:nvSpPr>
        <p:spPr>
          <a:xfrm>
            <a:off x="2338725" y="3391400"/>
            <a:ext cx="807600" cy="332400"/>
          </a:xfrm>
          <a:prstGeom prst="flowChartAlternateProcess">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Gaussian Mech</a:t>
            </a:r>
            <a:endParaRPr sz="1000"/>
          </a:p>
        </p:txBody>
      </p:sp>
      <p:sp>
        <p:nvSpPr>
          <p:cNvPr id="739" name="Google Shape;739;p24"/>
          <p:cNvSpPr txBox="1"/>
          <p:nvPr/>
        </p:nvSpPr>
        <p:spPr>
          <a:xfrm>
            <a:off x="229767" y="3345940"/>
            <a:ext cx="38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Roboto"/>
                <a:ea typeface="Roboto"/>
                <a:cs typeface="Roboto"/>
                <a:sym typeface="Roboto"/>
              </a:rPr>
              <a:t>3</a:t>
            </a:r>
            <a:endParaRPr>
              <a:solidFill>
                <a:schemeClr val="dk2"/>
              </a:solidFill>
              <a:latin typeface="Roboto"/>
              <a:ea typeface="Roboto"/>
              <a:cs typeface="Roboto"/>
              <a:sym typeface="Roboto"/>
            </a:endParaRPr>
          </a:p>
        </p:txBody>
      </p:sp>
      <p:grpSp>
        <p:nvGrpSpPr>
          <p:cNvPr id="740" name="Google Shape;740;p24"/>
          <p:cNvGrpSpPr/>
          <p:nvPr/>
        </p:nvGrpSpPr>
        <p:grpSpPr>
          <a:xfrm>
            <a:off x="734954" y="3265629"/>
            <a:ext cx="418438" cy="583957"/>
            <a:chOff x="1192154" y="1896829"/>
            <a:chExt cx="418438" cy="583957"/>
          </a:xfrm>
        </p:grpSpPr>
        <p:sp>
          <p:nvSpPr>
            <p:cNvPr id="741" name="Google Shape;741;p24"/>
            <p:cNvSpPr/>
            <p:nvPr/>
          </p:nvSpPr>
          <p:spPr>
            <a:xfrm>
              <a:off x="1192154" y="1896829"/>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742" name="Google Shape;742;p24"/>
            <p:cNvSpPr/>
            <p:nvPr/>
          </p:nvSpPr>
          <p:spPr>
            <a:xfrm>
              <a:off x="1296680" y="2044307"/>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743" name="Google Shape;743;p24"/>
            <p:cNvSpPr/>
            <p:nvPr/>
          </p:nvSpPr>
          <p:spPr>
            <a:xfrm>
              <a:off x="1424855" y="2188807"/>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grpSp>
      <p:sp>
        <p:nvSpPr>
          <p:cNvPr id="744" name="Google Shape;744;p24"/>
          <p:cNvSpPr/>
          <p:nvPr/>
        </p:nvSpPr>
        <p:spPr>
          <a:xfrm>
            <a:off x="1693300" y="3357507"/>
            <a:ext cx="462600" cy="400200"/>
          </a:xfrm>
          <a:prstGeom prst="triangle">
            <a:avLst>
              <a:gd fmla="val 50000"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5" name="Google Shape;745;p24"/>
          <p:cNvCxnSpPr>
            <a:stCxn id="744" idx="5"/>
            <a:endCxn id="738" idx="1"/>
          </p:cNvCxnSpPr>
          <p:nvPr/>
        </p:nvCxnSpPr>
        <p:spPr>
          <a:xfrm>
            <a:off x="2040250" y="3557607"/>
            <a:ext cx="298500" cy="0"/>
          </a:xfrm>
          <a:prstGeom prst="straightConnector1">
            <a:avLst/>
          </a:prstGeom>
          <a:noFill/>
          <a:ln cap="flat" cmpd="sng" w="19050">
            <a:solidFill>
              <a:schemeClr val="dk2"/>
            </a:solidFill>
            <a:prstDash val="solid"/>
            <a:round/>
            <a:headEnd len="med" w="med" type="none"/>
            <a:tailEnd len="med" w="med" type="triangle"/>
          </a:ln>
        </p:spPr>
      </p:cxnSp>
      <p:sp>
        <p:nvSpPr>
          <p:cNvPr id="746" name="Google Shape;746;p24"/>
          <p:cNvSpPr/>
          <p:nvPr/>
        </p:nvSpPr>
        <p:spPr>
          <a:xfrm>
            <a:off x="3369950" y="3357507"/>
            <a:ext cx="462600" cy="400200"/>
          </a:xfrm>
          <a:prstGeom prst="triangle">
            <a:avLst>
              <a:gd fmla="val 50000" name="adj"/>
            </a:avLst>
          </a:prstGeom>
          <a:solidFill>
            <a:srgbClr val="FFF2CC"/>
          </a:solidFill>
          <a:ln cap="flat" cmpd="sng" w="9525">
            <a:solidFill>
              <a:schemeClr val="dk2"/>
            </a:solidFill>
            <a:prstDash val="dash"/>
            <a:round/>
            <a:headEnd len="sm" w="sm" type="none"/>
            <a:tailEnd len="sm" w="sm" type="none"/>
          </a:ln>
        </p:spPr>
        <p:txBody>
          <a:bodyPr anchorCtr="0" anchor="ctr" bIns="91425" lIns="36575" spcFirstLastPara="1" rIns="0" wrap="square" tIns="0">
            <a:noAutofit/>
          </a:bodyPr>
          <a:lstStyle/>
          <a:p>
            <a:pPr indent="0" lvl="0" marL="0" rtl="0" algn="l">
              <a:spcBef>
                <a:spcPts val="0"/>
              </a:spcBef>
              <a:spcAft>
                <a:spcPts val="0"/>
              </a:spcAft>
              <a:buNone/>
            </a:pPr>
            <a:r>
              <a:rPr lang="en" sz="900"/>
              <a:t>g</a:t>
            </a:r>
            <a:r>
              <a:rPr baseline="-25000" lang="en" sz="900"/>
              <a:t>3</a:t>
            </a:r>
            <a:endParaRPr sz="900"/>
          </a:p>
        </p:txBody>
      </p:sp>
      <p:cxnSp>
        <p:nvCxnSpPr>
          <p:cNvPr id="747" name="Google Shape;747;p24"/>
          <p:cNvCxnSpPr>
            <a:stCxn id="738" idx="3"/>
            <a:endCxn id="746" idx="1"/>
          </p:cNvCxnSpPr>
          <p:nvPr/>
        </p:nvCxnSpPr>
        <p:spPr>
          <a:xfrm>
            <a:off x="3146325" y="3557600"/>
            <a:ext cx="339300" cy="0"/>
          </a:xfrm>
          <a:prstGeom prst="straightConnector1">
            <a:avLst/>
          </a:prstGeom>
          <a:noFill/>
          <a:ln cap="flat" cmpd="sng" w="19050">
            <a:solidFill>
              <a:schemeClr val="dk2"/>
            </a:solidFill>
            <a:prstDash val="solid"/>
            <a:round/>
            <a:headEnd len="med" w="med" type="none"/>
            <a:tailEnd len="med" w="med" type="triangle"/>
          </a:ln>
        </p:spPr>
      </p:cxnSp>
      <p:cxnSp>
        <p:nvCxnSpPr>
          <p:cNvPr id="748" name="Google Shape;748;p24"/>
          <p:cNvCxnSpPr>
            <a:endCxn id="744" idx="1"/>
          </p:cNvCxnSpPr>
          <p:nvPr/>
        </p:nvCxnSpPr>
        <p:spPr>
          <a:xfrm>
            <a:off x="1114450" y="3550407"/>
            <a:ext cx="694500" cy="7200"/>
          </a:xfrm>
          <a:prstGeom prst="straightConnector1">
            <a:avLst/>
          </a:prstGeom>
          <a:noFill/>
          <a:ln cap="flat" cmpd="sng" w="19050">
            <a:solidFill>
              <a:schemeClr val="dk2"/>
            </a:solidFill>
            <a:prstDash val="solid"/>
            <a:round/>
            <a:headEnd len="med" w="med" type="none"/>
            <a:tailEnd len="med" w="med" type="triangle"/>
          </a:ln>
        </p:spPr>
      </p:cxnSp>
      <p:cxnSp>
        <p:nvCxnSpPr>
          <p:cNvPr id="749" name="Google Shape;749;p24"/>
          <p:cNvCxnSpPr>
            <a:endCxn id="744" idx="1"/>
          </p:cNvCxnSpPr>
          <p:nvPr/>
        </p:nvCxnSpPr>
        <p:spPr>
          <a:xfrm>
            <a:off x="962050" y="3369507"/>
            <a:ext cx="846900" cy="188100"/>
          </a:xfrm>
          <a:prstGeom prst="straightConnector1">
            <a:avLst/>
          </a:prstGeom>
          <a:noFill/>
          <a:ln cap="flat" cmpd="sng" w="19050">
            <a:solidFill>
              <a:schemeClr val="dk2"/>
            </a:solidFill>
            <a:prstDash val="solid"/>
            <a:round/>
            <a:headEnd len="med" w="med" type="none"/>
            <a:tailEnd len="med" w="med" type="triangle"/>
          </a:ln>
        </p:spPr>
      </p:cxnSp>
      <p:cxnSp>
        <p:nvCxnSpPr>
          <p:cNvPr id="750" name="Google Shape;750;p24"/>
          <p:cNvCxnSpPr>
            <a:endCxn id="744" idx="1"/>
          </p:cNvCxnSpPr>
          <p:nvPr/>
        </p:nvCxnSpPr>
        <p:spPr>
          <a:xfrm flipH="1" rot="10800000">
            <a:off x="1152550" y="3557607"/>
            <a:ext cx="656400" cy="164100"/>
          </a:xfrm>
          <a:prstGeom prst="straightConnector1">
            <a:avLst/>
          </a:prstGeom>
          <a:noFill/>
          <a:ln cap="flat" cmpd="sng" w="19050">
            <a:solidFill>
              <a:schemeClr val="dk2"/>
            </a:solidFill>
            <a:prstDash val="solid"/>
            <a:round/>
            <a:headEnd len="med" w="med" type="none"/>
            <a:tailEnd len="med" w="med" type="triangle"/>
          </a:ln>
        </p:spPr>
      </p:cxnSp>
      <p:sp>
        <p:nvSpPr>
          <p:cNvPr id="751" name="Google Shape;751;p24"/>
          <p:cNvSpPr txBox="1"/>
          <p:nvPr/>
        </p:nvSpPr>
        <p:spPr>
          <a:xfrm>
            <a:off x="1744850" y="3415725"/>
            <a:ext cx="2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
        <p:nvSpPr>
          <p:cNvPr id="752" name="Google Shape;752;p24"/>
          <p:cNvSpPr/>
          <p:nvPr/>
        </p:nvSpPr>
        <p:spPr>
          <a:xfrm>
            <a:off x="2338725" y="4228200"/>
            <a:ext cx="807600" cy="332400"/>
          </a:xfrm>
          <a:prstGeom prst="flowChartAlternateProcess">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Gaussian Mech</a:t>
            </a:r>
            <a:endParaRPr sz="1000"/>
          </a:p>
        </p:txBody>
      </p:sp>
      <p:sp>
        <p:nvSpPr>
          <p:cNvPr id="753" name="Google Shape;753;p24"/>
          <p:cNvSpPr txBox="1"/>
          <p:nvPr/>
        </p:nvSpPr>
        <p:spPr>
          <a:xfrm>
            <a:off x="229767" y="4182740"/>
            <a:ext cx="38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Roboto"/>
                <a:ea typeface="Roboto"/>
                <a:cs typeface="Roboto"/>
                <a:sym typeface="Roboto"/>
              </a:rPr>
              <a:t>4</a:t>
            </a:r>
            <a:endParaRPr>
              <a:solidFill>
                <a:schemeClr val="dk2"/>
              </a:solidFill>
              <a:latin typeface="Roboto"/>
              <a:ea typeface="Roboto"/>
              <a:cs typeface="Roboto"/>
              <a:sym typeface="Roboto"/>
            </a:endParaRPr>
          </a:p>
        </p:txBody>
      </p:sp>
      <p:grpSp>
        <p:nvGrpSpPr>
          <p:cNvPr id="754" name="Google Shape;754;p24"/>
          <p:cNvGrpSpPr/>
          <p:nvPr/>
        </p:nvGrpSpPr>
        <p:grpSpPr>
          <a:xfrm>
            <a:off x="734954" y="4102429"/>
            <a:ext cx="418438" cy="583957"/>
            <a:chOff x="1192154" y="1896829"/>
            <a:chExt cx="418438" cy="583957"/>
          </a:xfrm>
        </p:grpSpPr>
        <p:sp>
          <p:nvSpPr>
            <p:cNvPr id="755" name="Google Shape;755;p24"/>
            <p:cNvSpPr/>
            <p:nvPr/>
          </p:nvSpPr>
          <p:spPr>
            <a:xfrm>
              <a:off x="1192154" y="1896829"/>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756" name="Google Shape;756;p24"/>
            <p:cNvSpPr/>
            <p:nvPr/>
          </p:nvSpPr>
          <p:spPr>
            <a:xfrm>
              <a:off x="1296680" y="2044307"/>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757" name="Google Shape;757;p24"/>
            <p:cNvSpPr/>
            <p:nvPr/>
          </p:nvSpPr>
          <p:spPr>
            <a:xfrm>
              <a:off x="1424855" y="2188807"/>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D9EAD3"/>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grpSp>
      <p:sp>
        <p:nvSpPr>
          <p:cNvPr id="758" name="Google Shape;758;p24"/>
          <p:cNvSpPr/>
          <p:nvPr/>
        </p:nvSpPr>
        <p:spPr>
          <a:xfrm>
            <a:off x="1693300" y="4194307"/>
            <a:ext cx="462600" cy="400200"/>
          </a:xfrm>
          <a:prstGeom prst="triangle">
            <a:avLst>
              <a:gd fmla="val 50000"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9" name="Google Shape;759;p24"/>
          <p:cNvCxnSpPr>
            <a:stCxn id="758" idx="5"/>
            <a:endCxn id="752" idx="1"/>
          </p:cNvCxnSpPr>
          <p:nvPr/>
        </p:nvCxnSpPr>
        <p:spPr>
          <a:xfrm>
            <a:off x="2040250" y="4394407"/>
            <a:ext cx="298500" cy="0"/>
          </a:xfrm>
          <a:prstGeom prst="straightConnector1">
            <a:avLst/>
          </a:prstGeom>
          <a:noFill/>
          <a:ln cap="flat" cmpd="sng" w="19050">
            <a:solidFill>
              <a:schemeClr val="dk2"/>
            </a:solidFill>
            <a:prstDash val="solid"/>
            <a:round/>
            <a:headEnd len="med" w="med" type="none"/>
            <a:tailEnd len="med" w="med" type="triangle"/>
          </a:ln>
        </p:spPr>
      </p:cxnSp>
      <p:sp>
        <p:nvSpPr>
          <p:cNvPr id="760" name="Google Shape;760;p24"/>
          <p:cNvSpPr/>
          <p:nvPr/>
        </p:nvSpPr>
        <p:spPr>
          <a:xfrm>
            <a:off x="3369950" y="4194307"/>
            <a:ext cx="462600" cy="400200"/>
          </a:xfrm>
          <a:prstGeom prst="triangle">
            <a:avLst>
              <a:gd fmla="val 50000" name="adj"/>
            </a:avLst>
          </a:prstGeom>
          <a:solidFill>
            <a:srgbClr val="FFF2CC"/>
          </a:solidFill>
          <a:ln cap="flat" cmpd="sng" w="9525">
            <a:solidFill>
              <a:schemeClr val="dk2"/>
            </a:solidFill>
            <a:prstDash val="dash"/>
            <a:round/>
            <a:headEnd len="sm" w="sm" type="none"/>
            <a:tailEnd len="sm" w="sm" type="none"/>
          </a:ln>
        </p:spPr>
        <p:txBody>
          <a:bodyPr anchorCtr="0" anchor="ctr" bIns="91425" lIns="36575" spcFirstLastPara="1" rIns="0" wrap="square" tIns="0">
            <a:noAutofit/>
          </a:bodyPr>
          <a:lstStyle/>
          <a:p>
            <a:pPr indent="0" lvl="0" marL="0" rtl="0" algn="l">
              <a:spcBef>
                <a:spcPts val="0"/>
              </a:spcBef>
              <a:spcAft>
                <a:spcPts val="0"/>
              </a:spcAft>
              <a:buNone/>
            </a:pPr>
            <a:r>
              <a:rPr lang="en" sz="900"/>
              <a:t>g</a:t>
            </a:r>
            <a:r>
              <a:rPr baseline="-25000" lang="en" sz="900"/>
              <a:t>4</a:t>
            </a:r>
            <a:endParaRPr sz="900"/>
          </a:p>
        </p:txBody>
      </p:sp>
      <p:cxnSp>
        <p:nvCxnSpPr>
          <p:cNvPr id="761" name="Google Shape;761;p24"/>
          <p:cNvCxnSpPr>
            <a:stCxn id="752" idx="3"/>
            <a:endCxn id="760" idx="1"/>
          </p:cNvCxnSpPr>
          <p:nvPr/>
        </p:nvCxnSpPr>
        <p:spPr>
          <a:xfrm>
            <a:off x="3146325" y="4394400"/>
            <a:ext cx="339300" cy="0"/>
          </a:xfrm>
          <a:prstGeom prst="straightConnector1">
            <a:avLst/>
          </a:prstGeom>
          <a:noFill/>
          <a:ln cap="flat" cmpd="sng" w="19050">
            <a:solidFill>
              <a:schemeClr val="dk2"/>
            </a:solidFill>
            <a:prstDash val="solid"/>
            <a:round/>
            <a:headEnd len="med" w="med" type="none"/>
            <a:tailEnd len="med" w="med" type="triangle"/>
          </a:ln>
        </p:spPr>
      </p:cxnSp>
      <p:cxnSp>
        <p:nvCxnSpPr>
          <p:cNvPr id="762" name="Google Shape;762;p24"/>
          <p:cNvCxnSpPr>
            <a:endCxn id="758" idx="1"/>
          </p:cNvCxnSpPr>
          <p:nvPr/>
        </p:nvCxnSpPr>
        <p:spPr>
          <a:xfrm>
            <a:off x="1114450" y="4387207"/>
            <a:ext cx="694500" cy="7200"/>
          </a:xfrm>
          <a:prstGeom prst="straightConnector1">
            <a:avLst/>
          </a:prstGeom>
          <a:noFill/>
          <a:ln cap="flat" cmpd="sng" w="19050">
            <a:solidFill>
              <a:schemeClr val="dk2"/>
            </a:solidFill>
            <a:prstDash val="solid"/>
            <a:round/>
            <a:headEnd len="med" w="med" type="none"/>
            <a:tailEnd len="med" w="med" type="triangle"/>
          </a:ln>
        </p:spPr>
      </p:cxnSp>
      <p:cxnSp>
        <p:nvCxnSpPr>
          <p:cNvPr id="763" name="Google Shape;763;p24"/>
          <p:cNvCxnSpPr>
            <a:endCxn id="758" idx="1"/>
          </p:cNvCxnSpPr>
          <p:nvPr/>
        </p:nvCxnSpPr>
        <p:spPr>
          <a:xfrm>
            <a:off x="962050" y="4206307"/>
            <a:ext cx="846900" cy="188100"/>
          </a:xfrm>
          <a:prstGeom prst="straightConnector1">
            <a:avLst/>
          </a:prstGeom>
          <a:noFill/>
          <a:ln cap="flat" cmpd="sng" w="19050">
            <a:solidFill>
              <a:schemeClr val="dk2"/>
            </a:solidFill>
            <a:prstDash val="solid"/>
            <a:round/>
            <a:headEnd len="med" w="med" type="none"/>
            <a:tailEnd len="med" w="med" type="triangle"/>
          </a:ln>
        </p:spPr>
      </p:cxnSp>
      <p:cxnSp>
        <p:nvCxnSpPr>
          <p:cNvPr id="764" name="Google Shape;764;p24"/>
          <p:cNvCxnSpPr>
            <a:endCxn id="758" idx="1"/>
          </p:cNvCxnSpPr>
          <p:nvPr/>
        </p:nvCxnSpPr>
        <p:spPr>
          <a:xfrm flipH="1" rot="10800000">
            <a:off x="1152550" y="4394407"/>
            <a:ext cx="656400" cy="164100"/>
          </a:xfrm>
          <a:prstGeom prst="straightConnector1">
            <a:avLst/>
          </a:prstGeom>
          <a:noFill/>
          <a:ln cap="flat" cmpd="sng" w="19050">
            <a:solidFill>
              <a:schemeClr val="dk2"/>
            </a:solidFill>
            <a:prstDash val="solid"/>
            <a:round/>
            <a:headEnd len="med" w="med" type="none"/>
            <a:tailEnd len="med" w="med" type="triangle"/>
          </a:ln>
        </p:spPr>
      </p:cxnSp>
      <p:sp>
        <p:nvSpPr>
          <p:cNvPr id="765" name="Google Shape;765;p24"/>
          <p:cNvSpPr txBox="1"/>
          <p:nvPr/>
        </p:nvSpPr>
        <p:spPr>
          <a:xfrm>
            <a:off x="1744850" y="4252525"/>
            <a:ext cx="2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cxnSp>
        <p:nvCxnSpPr>
          <p:cNvPr id="766" name="Google Shape;766;p24"/>
          <p:cNvCxnSpPr/>
          <p:nvPr/>
        </p:nvCxnSpPr>
        <p:spPr>
          <a:xfrm>
            <a:off x="4432425" y="1184900"/>
            <a:ext cx="0" cy="3504900"/>
          </a:xfrm>
          <a:prstGeom prst="straightConnector1">
            <a:avLst/>
          </a:prstGeom>
          <a:noFill/>
          <a:ln cap="flat" cmpd="sng" w="19050">
            <a:solidFill>
              <a:schemeClr val="dk2"/>
            </a:solidFill>
            <a:prstDash val="solid"/>
            <a:round/>
            <a:headEnd len="med" w="med" type="none"/>
            <a:tailEnd len="med" w="med" type="none"/>
          </a:ln>
        </p:spPr>
      </p:cxnSp>
      <p:sp>
        <p:nvSpPr>
          <p:cNvPr id="767" name="Google Shape;767;p24"/>
          <p:cNvSpPr txBox="1"/>
          <p:nvPr/>
        </p:nvSpPr>
        <p:spPr>
          <a:xfrm>
            <a:off x="5789325" y="1015738"/>
            <a:ext cx="656400" cy="5727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latin typeface="Roboto"/>
                <a:ea typeface="Roboto"/>
                <a:cs typeface="Roboto"/>
                <a:sym typeface="Roboto"/>
              </a:rPr>
              <a:t>Model update / gradient</a:t>
            </a:r>
            <a:endParaRPr>
              <a:latin typeface="Roboto"/>
              <a:ea typeface="Roboto"/>
              <a:cs typeface="Roboto"/>
              <a:sym typeface="Roboto"/>
            </a:endParaRPr>
          </a:p>
        </p:txBody>
      </p:sp>
      <p:sp>
        <p:nvSpPr>
          <p:cNvPr id="768" name="Google Shape;768;p24"/>
          <p:cNvSpPr txBox="1"/>
          <p:nvPr/>
        </p:nvSpPr>
        <p:spPr>
          <a:xfrm>
            <a:off x="7465975" y="1015738"/>
            <a:ext cx="656400" cy="4359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latin typeface="Roboto"/>
                <a:ea typeface="Roboto"/>
                <a:cs typeface="Roboto"/>
                <a:sym typeface="Roboto"/>
              </a:rPr>
              <a:t>Mech.</a:t>
            </a:r>
            <a:endParaRPr>
              <a:latin typeface="Roboto"/>
              <a:ea typeface="Roboto"/>
              <a:cs typeface="Roboto"/>
              <a:sym typeface="Roboto"/>
            </a:endParaRPr>
          </a:p>
          <a:p>
            <a:pPr indent="0" lvl="0" marL="0" rtl="0" algn="l">
              <a:spcBef>
                <a:spcPts val="0"/>
              </a:spcBef>
              <a:spcAft>
                <a:spcPts val="0"/>
              </a:spcAft>
              <a:buNone/>
            </a:pPr>
            <a:r>
              <a:rPr lang="en">
                <a:latin typeface="Roboto"/>
                <a:ea typeface="Roboto"/>
                <a:cs typeface="Roboto"/>
                <a:sym typeface="Roboto"/>
              </a:rPr>
              <a:t>Output</a:t>
            </a:r>
            <a:endParaRPr>
              <a:latin typeface="Roboto"/>
              <a:ea typeface="Roboto"/>
              <a:cs typeface="Roboto"/>
              <a:sym typeface="Roboto"/>
            </a:endParaRPr>
          </a:p>
        </p:txBody>
      </p:sp>
      <p:sp>
        <p:nvSpPr>
          <p:cNvPr id="769" name="Google Shape;769;p24"/>
          <p:cNvSpPr/>
          <p:nvPr/>
        </p:nvSpPr>
        <p:spPr>
          <a:xfrm>
            <a:off x="6379250" y="1814300"/>
            <a:ext cx="870600" cy="2820300"/>
          </a:xfrm>
          <a:prstGeom prst="flowChartAlternateProcess">
            <a:avLst/>
          </a:prstGeom>
          <a:solidFill>
            <a:srgbClr val="FFE599"/>
          </a:solidFill>
          <a:ln cap="flat" cmpd="sng" w="9525">
            <a:solidFill>
              <a:srgbClr val="595959"/>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t/>
            </a:r>
            <a:endParaRPr sz="1000"/>
          </a:p>
        </p:txBody>
      </p:sp>
      <p:sp>
        <p:nvSpPr>
          <p:cNvPr id="770" name="Google Shape;770;p24"/>
          <p:cNvSpPr/>
          <p:nvPr/>
        </p:nvSpPr>
        <p:spPr>
          <a:xfrm>
            <a:off x="5733825" y="1856495"/>
            <a:ext cx="462600" cy="400200"/>
          </a:xfrm>
          <a:prstGeom prst="triangle">
            <a:avLst>
              <a:gd fmla="val 50000"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1" name="Google Shape;771;p24"/>
          <p:cNvCxnSpPr>
            <a:stCxn id="770" idx="5"/>
          </p:cNvCxnSpPr>
          <p:nvPr/>
        </p:nvCxnSpPr>
        <p:spPr>
          <a:xfrm>
            <a:off x="6080775" y="2056595"/>
            <a:ext cx="277500" cy="0"/>
          </a:xfrm>
          <a:prstGeom prst="straightConnector1">
            <a:avLst/>
          </a:prstGeom>
          <a:noFill/>
          <a:ln cap="flat" cmpd="sng" w="19050">
            <a:solidFill>
              <a:srgbClr val="595959"/>
            </a:solidFill>
            <a:prstDash val="solid"/>
            <a:round/>
            <a:headEnd len="med" w="med" type="none"/>
            <a:tailEnd len="med" w="med" type="triangle"/>
          </a:ln>
        </p:spPr>
      </p:cxnSp>
      <p:sp>
        <p:nvSpPr>
          <p:cNvPr id="772" name="Google Shape;772;p24"/>
          <p:cNvSpPr/>
          <p:nvPr/>
        </p:nvSpPr>
        <p:spPr>
          <a:xfrm>
            <a:off x="7528175" y="1876600"/>
            <a:ext cx="1004100" cy="473100"/>
          </a:xfrm>
          <a:prstGeom prst="rect">
            <a:avLst/>
          </a:prstGeom>
          <a:solidFill>
            <a:srgbClr val="FFF2CC"/>
          </a:solidFill>
          <a:ln cap="flat" cmpd="sng" w="9525">
            <a:solidFill>
              <a:srgbClr val="595959"/>
            </a:solidFill>
            <a:prstDash val="dash"/>
            <a:round/>
            <a:headEnd len="sm" w="sm" type="none"/>
            <a:tailEnd len="sm" w="sm" type="none"/>
          </a:ln>
        </p:spPr>
        <p:txBody>
          <a:bodyPr anchorCtr="0" anchor="ctr" bIns="0" lIns="91425" spcFirstLastPara="1" rIns="0" wrap="square" tIns="0">
            <a:noAutofit/>
          </a:bodyPr>
          <a:lstStyle/>
          <a:p>
            <a:pPr indent="0" lvl="0" marL="0" rtl="0" algn="l">
              <a:spcBef>
                <a:spcPts val="0"/>
              </a:spcBef>
              <a:spcAft>
                <a:spcPts val="0"/>
              </a:spcAft>
              <a:buNone/>
            </a:pPr>
            <a:r>
              <a:t/>
            </a:r>
            <a:endParaRPr sz="1000"/>
          </a:p>
          <a:p>
            <a:pPr indent="0" lvl="0" marL="0" rtl="0" algn="l">
              <a:spcBef>
                <a:spcPts val="0"/>
              </a:spcBef>
              <a:spcAft>
                <a:spcPts val="0"/>
              </a:spcAft>
              <a:buNone/>
            </a:pPr>
            <a:r>
              <a:rPr lang="en" sz="1000"/>
              <a:t> g</a:t>
            </a:r>
            <a:r>
              <a:rPr baseline="-25000" lang="en" sz="1000"/>
              <a:t>1</a:t>
            </a:r>
            <a:endParaRPr sz="1000"/>
          </a:p>
        </p:txBody>
      </p:sp>
      <p:cxnSp>
        <p:nvCxnSpPr>
          <p:cNvPr id="773" name="Google Shape;773;p24"/>
          <p:cNvCxnSpPr>
            <a:endCxn id="772" idx="1"/>
          </p:cNvCxnSpPr>
          <p:nvPr/>
        </p:nvCxnSpPr>
        <p:spPr>
          <a:xfrm flipH="1" rot="10800000">
            <a:off x="7256375" y="2113150"/>
            <a:ext cx="271800" cy="3300"/>
          </a:xfrm>
          <a:prstGeom prst="straightConnector1">
            <a:avLst/>
          </a:prstGeom>
          <a:noFill/>
          <a:ln cap="flat" cmpd="sng" w="19050">
            <a:solidFill>
              <a:srgbClr val="595959"/>
            </a:solidFill>
            <a:prstDash val="solid"/>
            <a:round/>
            <a:headEnd len="med" w="med" type="none"/>
            <a:tailEnd len="med" w="med" type="triangle"/>
          </a:ln>
        </p:spPr>
      </p:cxnSp>
      <p:cxnSp>
        <p:nvCxnSpPr>
          <p:cNvPr id="774" name="Google Shape;774;p24"/>
          <p:cNvCxnSpPr>
            <a:endCxn id="770" idx="1"/>
          </p:cNvCxnSpPr>
          <p:nvPr/>
        </p:nvCxnSpPr>
        <p:spPr>
          <a:xfrm>
            <a:off x="5154975" y="2049395"/>
            <a:ext cx="694500" cy="7200"/>
          </a:xfrm>
          <a:prstGeom prst="straightConnector1">
            <a:avLst/>
          </a:prstGeom>
          <a:noFill/>
          <a:ln cap="flat" cmpd="sng" w="19050">
            <a:solidFill>
              <a:srgbClr val="595959"/>
            </a:solidFill>
            <a:prstDash val="solid"/>
            <a:round/>
            <a:headEnd len="med" w="med" type="none"/>
            <a:tailEnd len="med" w="med" type="triangle"/>
          </a:ln>
        </p:spPr>
      </p:cxnSp>
      <p:cxnSp>
        <p:nvCxnSpPr>
          <p:cNvPr id="775" name="Google Shape;775;p24"/>
          <p:cNvCxnSpPr>
            <a:endCxn id="770" idx="1"/>
          </p:cNvCxnSpPr>
          <p:nvPr/>
        </p:nvCxnSpPr>
        <p:spPr>
          <a:xfrm>
            <a:off x="5002575" y="1868495"/>
            <a:ext cx="846900" cy="188100"/>
          </a:xfrm>
          <a:prstGeom prst="straightConnector1">
            <a:avLst/>
          </a:prstGeom>
          <a:noFill/>
          <a:ln cap="flat" cmpd="sng" w="19050">
            <a:solidFill>
              <a:srgbClr val="595959"/>
            </a:solidFill>
            <a:prstDash val="solid"/>
            <a:round/>
            <a:headEnd len="med" w="med" type="none"/>
            <a:tailEnd len="med" w="med" type="triangle"/>
          </a:ln>
        </p:spPr>
      </p:cxnSp>
      <p:cxnSp>
        <p:nvCxnSpPr>
          <p:cNvPr id="776" name="Google Shape;776;p24"/>
          <p:cNvCxnSpPr>
            <a:endCxn id="770" idx="1"/>
          </p:cNvCxnSpPr>
          <p:nvPr/>
        </p:nvCxnSpPr>
        <p:spPr>
          <a:xfrm flipH="1" rot="10800000">
            <a:off x="5193075" y="2056595"/>
            <a:ext cx="656400" cy="164100"/>
          </a:xfrm>
          <a:prstGeom prst="straightConnector1">
            <a:avLst/>
          </a:prstGeom>
          <a:noFill/>
          <a:ln cap="flat" cmpd="sng" w="19050">
            <a:solidFill>
              <a:srgbClr val="595959"/>
            </a:solidFill>
            <a:prstDash val="solid"/>
            <a:round/>
            <a:headEnd len="med" w="med" type="none"/>
            <a:tailEnd len="med" w="med" type="triangle"/>
          </a:ln>
        </p:spPr>
      </p:cxnSp>
      <p:sp>
        <p:nvSpPr>
          <p:cNvPr id="777" name="Google Shape;777;p24"/>
          <p:cNvSpPr txBox="1"/>
          <p:nvPr/>
        </p:nvSpPr>
        <p:spPr>
          <a:xfrm>
            <a:off x="5785375" y="1914713"/>
            <a:ext cx="2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
        <p:nvSpPr>
          <p:cNvPr id="778" name="Google Shape;778;p24"/>
          <p:cNvSpPr/>
          <p:nvPr/>
        </p:nvSpPr>
        <p:spPr>
          <a:xfrm>
            <a:off x="5733825" y="2540895"/>
            <a:ext cx="462600" cy="400200"/>
          </a:xfrm>
          <a:prstGeom prst="triangle">
            <a:avLst>
              <a:gd fmla="val 50000"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9" name="Google Shape;779;p24"/>
          <p:cNvCxnSpPr>
            <a:stCxn id="778" idx="5"/>
          </p:cNvCxnSpPr>
          <p:nvPr/>
        </p:nvCxnSpPr>
        <p:spPr>
          <a:xfrm>
            <a:off x="6080775" y="2740995"/>
            <a:ext cx="298500" cy="0"/>
          </a:xfrm>
          <a:prstGeom prst="straightConnector1">
            <a:avLst/>
          </a:prstGeom>
          <a:noFill/>
          <a:ln cap="flat" cmpd="sng" w="19050">
            <a:solidFill>
              <a:srgbClr val="595959"/>
            </a:solidFill>
            <a:prstDash val="solid"/>
            <a:round/>
            <a:headEnd len="med" w="med" type="none"/>
            <a:tailEnd len="med" w="med" type="triangle"/>
          </a:ln>
        </p:spPr>
      </p:cxnSp>
      <p:sp>
        <p:nvSpPr>
          <p:cNvPr id="780" name="Google Shape;780;p24"/>
          <p:cNvSpPr/>
          <p:nvPr/>
        </p:nvSpPr>
        <p:spPr>
          <a:xfrm>
            <a:off x="7528175" y="2540900"/>
            <a:ext cx="1004100" cy="473100"/>
          </a:xfrm>
          <a:prstGeom prst="rect">
            <a:avLst/>
          </a:prstGeom>
          <a:solidFill>
            <a:srgbClr val="FFF2CC"/>
          </a:solidFill>
          <a:ln cap="flat" cmpd="sng" w="9525">
            <a:solidFill>
              <a:srgbClr val="595959"/>
            </a:solidFill>
            <a:prstDash val="dash"/>
            <a:round/>
            <a:headEnd len="sm" w="sm" type="none"/>
            <a:tailEnd len="sm" w="sm" type="none"/>
          </a:ln>
        </p:spPr>
        <p:txBody>
          <a:bodyPr anchorCtr="0" anchor="ctr" bIns="0" lIns="91425" spcFirstLastPara="1" rIns="0" wrap="square" tIns="0">
            <a:noAutofit/>
          </a:bodyPr>
          <a:lstStyle/>
          <a:p>
            <a:pPr indent="0" lvl="0" marL="0" rtl="0" algn="l">
              <a:spcBef>
                <a:spcPts val="0"/>
              </a:spcBef>
              <a:spcAft>
                <a:spcPts val="0"/>
              </a:spcAft>
              <a:buNone/>
            </a:pPr>
            <a:r>
              <a:t/>
            </a:r>
            <a:endParaRPr sz="1000"/>
          </a:p>
          <a:p>
            <a:pPr indent="0" lvl="0" marL="0" rtl="0" algn="l">
              <a:spcBef>
                <a:spcPts val="0"/>
              </a:spcBef>
              <a:spcAft>
                <a:spcPts val="0"/>
              </a:spcAft>
              <a:buNone/>
            </a:pPr>
            <a:r>
              <a:rPr lang="en" sz="1000"/>
              <a:t>g</a:t>
            </a:r>
            <a:r>
              <a:rPr baseline="-25000" lang="en" sz="1000"/>
              <a:t>1 </a:t>
            </a:r>
            <a:r>
              <a:rPr lang="en" sz="1000"/>
              <a:t>+</a:t>
            </a:r>
            <a:r>
              <a:rPr baseline="-25000" lang="en" sz="1000"/>
              <a:t> </a:t>
            </a:r>
            <a:r>
              <a:rPr lang="en" sz="1000"/>
              <a:t>g</a:t>
            </a:r>
            <a:r>
              <a:rPr baseline="-25000" lang="en" sz="1000"/>
              <a:t>2</a:t>
            </a:r>
            <a:endParaRPr sz="1000"/>
          </a:p>
        </p:txBody>
      </p:sp>
      <p:cxnSp>
        <p:nvCxnSpPr>
          <p:cNvPr id="781" name="Google Shape;781;p24"/>
          <p:cNvCxnSpPr>
            <a:endCxn id="780" idx="1"/>
          </p:cNvCxnSpPr>
          <p:nvPr/>
        </p:nvCxnSpPr>
        <p:spPr>
          <a:xfrm>
            <a:off x="7250375" y="2765450"/>
            <a:ext cx="277800" cy="12000"/>
          </a:xfrm>
          <a:prstGeom prst="straightConnector1">
            <a:avLst/>
          </a:prstGeom>
          <a:noFill/>
          <a:ln cap="flat" cmpd="sng" w="19050">
            <a:solidFill>
              <a:srgbClr val="595959"/>
            </a:solidFill>
            <a:prstDash val="solid"/>
            <a:round/>
            <a:headEnd len="med" w="med" type="none"/>
            <a:tailEnd len="med" w="med" type="triangle"/>
          </a:ln>
        </p:spPr>
      </p:cxnSp>
      <p:cxnSp>
        <p:nvCxnSpPr>
          <p:cNvPr id="782" name="Google Shape;782;p24"/>
          <p:cNvCxnSpPr>
            <a:endCxn id="778" idx="1"/>
          </p:cNvCxnSpPr>
          <p:nvPr/>
        </p:nvCxnSpPr>
        <p:spPr>
          <a:xfrm>
            <a:off x="5154975" y="2733795"/>
            <a:ext cx="694500" cy="7200"/>
          </a:xfrm>
          <a:prstGeom prst="straightConnector1">
            <a:avLst/>
          </a:prstGeom>
          <a:noFill/>
          <a:ln cap="flat" cmpd="sng" w="19050">
            <a:solidFill>
              <a:srgbClr val="595959"/>
            </a:solidFill>
            <a:prstDash val="solid"/>
            <a:round/>
            <a:headEnd len="med" w="med" type="none"/>
            <a:tailEnd len="med" w="med" type="triangle"/>
          </a:ln>
        </p:spPr>
      </p:cxnSp>
      <p:cxnSp>
        <p:nvCxnSpPr>
          <p:cNvPr id="783" name="Google Shape;783;p24"/>
          <p:cNvCxnSpPr>
            <a:endCxn id="778" idx="1"/>
          </p:cNvCxnSpPr>
          <p:nvPr/>
        </p:nvCxnSpPr>
        <p:spPr>
          <a:xfrm>
            <a:off x="5002575" y="2552895"/>
            <a:ext cx="846900" cy="188100"/>
          </a:xfrm>
          <a:prstGeom prst="straightConnector1">
            <a:avLst/>
          </a:prstGeom>
          <a:noFill/>
          <a:ln cap="flat" cmpd="sng" w="19050">
            <a:solidFill>
              <a:srgbClr val="595959"/>
            </a:solidFill>
            <a:prstDash val="solid"/>
            <a:round/>
            <a:headEnd len="med" w="med" type="none"/>
            <a:tailEnd len="med" w="med" type="triangle"/>
          </a:ln>
        </p:spPr>
      </p:cxnSp>
      <p:cxnSp>
        <p:nvCxnSpPr>
          <p:cNvPr id="784" name="Google Shape;784;p24"/>
          <p:cNvCxnSpPr>
            <a:endCxn id="778" idx="1"/>
          </p:cNvCxnSpPr>
          <p:nvPr/>
        </p:nvCxnSpPr>
        <p:spPr>
          <a:xfrm flipH="1" rot="10800000">
            <a:off x="5193075" y="2740995"/>
            <a:ext cx="656400" cy="164100"/>
          </a:xfrm>
          <a:prstGeom prst="straightConnector1">
            <a:avLst/>
          </a:prstGeom>
          <a:noFill/>
          <a:ln cap="flat" cmpd="sng" w="19050">
            <a:solidFill>
              <a:srgbClr val="595959"/>
            </a:solidFill>
            <a:prstDash val="solid"/>
            <a:round/>
            <a:headEnd len="med" w="med" type="none"/>
            <a:tailEnd len="med" w="med" type="triangle"/>
          </a:ln>
        </p:spPr>
      </p:cxnSp>
      <p:sp>
        <p:nvSpPr>
          <p:cNvPr id="785" name="Google Shape;785;p24"/>
          <p:cNvSpPr txBox="1"/>
          <p:nvPr/>
        </p:nvSpPr>
        <p:spPr>
          <a:xfrm>
            <a:off x="5785375" y="2599113"/>
            <a:ext cx="2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
        <p:nvSpPr>
          <p:cNvPr id="786" name="Google Shape;786;p24"/>
          <p:cNvSpPr/>
          <p:nvPr/>
        </p:nvSpPr>
        <p:spPr>
          <a:xfrm>
            <a:off x="5733825" y="3225295"/>
            <a:ext cx="462600" cy="400200"/>
          </a:xfrm>
          <a:prstGeom prst="triangle">
            <a:avLst>
              <a:gd fmla="val 50000"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7" name="Google Shape;787;p24"/>
          <p:cNvCxnSpPr>
            <a:stCxn id="786" idx="5"/>
          </p:cNvCxnSpPr>
          <p:nvPr/>
        </p:nvCxnSpPr>
        <p:spPr>
          <a:xfrm>
            <a:off x="6080775" y="3425395"/>
            <a:ext cx="298500" cy="0"/>
          </a:xfrm>
          <a:prstGeom prst="straightConnector1">
            <a:avLst/>
          </a:prstGeom>
          <a:noFill/>
          <a:ln cap="flat" cmpd="sng" w="19050">
            <a:solidFill>
              <a:srgbClr val="595959"/>
            </a:solidFill>
            <a:prstDash val="solid"/>
            <a:round/>
            <a:headEnd len="med" w="med" type="none"/>
            <a:tailEnd len="med" w="med" type="triangle"/>
          </a:ln>
        </p:spPr>
      </p:cxnSp>
      <p:sp>
        <p:nvSpPr>
          <p:cNvPr id="788" name="Google Shape;788;p24"/>
          <p:cNvSpPr/>
          <p:nvPr/>
        </p:nvSpPr>
        <p:spPr>
          <a:xfrm>
            <a:off x="7528175" y="3225300"/>
            <a:ext cx="1004100" cy="473100"/>
          </a:xfrm>
          <a:prstGeom prst="rect">
            <a:avLst/>
          </a:prstGeom>
          <a:solidFill>
            <a:srgbClr val="FFF2CC"/>
          </a:solidFill>
          <a:ln cap="flat" cmpd="sng" w="9525">
            <a:solidFill>
              <a:srgbClr val="595959"/>
            </a:solidFill>
            <a:prstDash val="dash"/>
            <a:round/>
            <a:headEnd len="sm" w="sm" type="none"/>
            <a:tailEnd len="sm" w="sm" type="none"/>
          </a:ln>
        </p:spPr>
        <p:txBody>
          <a:bodyPr anchorCtr="0" anchor="ctr" bIns="0" lIns="91425" spcFirstLastPara="1" rIns="0" wrap="square" tIns="0">
            <a:noAutofit/>
          </a:bodyPr>
          <a:lstStyle/>
          <a:p>
            <a:pPr indent="0" lvl="0" marL="0" rtl="0" algn="l">
              <a:spcBef>
                <a:spcPts val="0"/>
              </a:spcBef>
              <a:spcAft>
                <a:spcPts val="0"/>
              </a:spcAft>
              <a:buNone/>
            </a:pPr>
            <a:r>
              <a:t/>
            </a:r>
            <a:endParaRPr sz="1000"/>
          </a:p>
          <a:p>
            <a:pPr indent="0" lvl="0" marL="0" rtl="0" algn="l">
              <a:spcBef>
                <a:spcPts val="0"/>
              </a:spcBef>
              <a:spcAft>
                <a:spcPts val="0"/>
              </a:spcAft>
              <a:buNone/>
            </a:pPr>
            <a:r>
              <a:rPr lang="en" sz="1000"/>
              <a:t>g</a:t>
            </a:r>
            <a:r>
              <a:rPr baseline="-25000" lang="en" sz="1000"/>
              <a:t>1 </a:t>
            </a:r>
            <a:r>
              <a:rPr lang="en" sz="1000"/>
              <a:t>+</a:t>
            </a:r>
            <a:r>
              <a:rPr baseline="-25000" lang="en" sz="1000"/>
              <a:t> </a:t>
            </a:r>
            <a:r>
              <a:rPr lang="en" sz="1000"/>
              <a:t>g</a:t>
            </a:r>
            <a:r>
              <a:rPr baseline="-25000" lang="en" sz="1000"/>
              <a:t>2</a:t>
            </a:r>
            <a:r>
              <a:rPr lang="en" sz="1000"/>
              <a:t>+ </a:t>
            </a:r>
            <a:r>
              <a:rPr baseline="-25000" lang="en" sz="1000"/>
              <a:t> </a:t>
            </a:r>
            <a:r>
              <a:rPr lang="en" sz="1000"/>
              <a:t>g</a:t>
            </a:r>
            <a:r>
              <a:rPr baseline="-25000" lang="en" sz="1000"/>
              <a:t>3 </a:t>
            </a:r>
            <a:endParaRPr sz="1000"/>
          </a:p>
        </p:txBody>
      </p:sp>
      <p:cxnSp>
        <p:nvCxnSpPr>
          <p:cNvPr id="789" name="Google Shape;789;p24"/>
          <p:cNvCxnSpPr>
            <a:endCxn id="788" idx="1"/>
          </p:cNvCxnSpPr>
          <p:nvPr/>
        </p:nvCxnSpPr>
        <p:spPr>
          <a:xfrm flipH="1" rot="10800000">
            <a:off x="7246175" y="3461850"/>
            <a:ext cx="282000" cy="4200"/>
          </a:xfrm>
          <a:prstGeom prst="straightConnector1">
            <a:avLst/>
          </a:prstGeom>
          <a:noFill/>
          <a:ln cap="flat" cmpd="sng" w="19050">
            <a:solidFill>
              <a:srgbClr val="595959"/>
            </a:solidFill>
            <a:prstDash val="solid"/>
            <a:round/>
            <a:headEnd len="med" w="med" type="none"/>
            <a:tailEnd len="med" w="med" type="triangle"/>
          </a:ln>
        </p:spPr>
      </p:cxnSp>
      <p:cxnSp>
        <p:nvCxnSpPr>
          <p:cNvPr id="790" name="Google Shape;790;p24"/>
          <p:cNvCxnSpPr>
            <a:endCxn id="786" idx="1"/>
          </p:cNvCxnSpPr>
          <p:nvPr/>
        </p:nvCxnSpPr>
        <p:spPr>
          <a:xfrm>
            <a:off x="5154975" y="3418195"/>
            <a:ext cx="694500" cy="7200"/>
          </a:xfrm>
          <a:prstGeom prst="straightConnector1">
            <a:avLst/>
          </a:prstGeom>
          <a:noFill/>
          <a:ln cap="flat" cmpd="sng" w="19050">
            <a:solidFill>
              <a:srgbClr val="595959"/>
            </a:solidFill>
            <a:prstDash val="solid"/>
            <a:round/>
            <a:headEnd len="med" w="med" type="none"/>
            <a:tailEnd len="med" w="med" type="triangle"/>
          </a:ln>
        </p:spPr>
      </p:cxnSp>
      <p:cxnSp>
        <p:nvCxnSpPr>
          <p:cNvPr id="791" name="Google Shape;791;p24"/>
          <p:cNvCxnSpPr>
            <a:endCxn id="786" idx="1"/>
          </p:cNvCxnSpPr>
          <p:nvPr/>
        </p:nvCxnSpPr>
        <p:spPr>
          <a:xfrm>
            <a:off x="5002575" y="3237295"/>
            <a:ext cx="846900" cy="188100"/>
          </a:xfrm>
          <a:prstGeom prst="straightConnector1">
            <a:avLst/>
          </a:prstGeom>
          <a:noFill/>
          <a:ln cap="flat" cmpd="sng" w="19050">
            <a:solidFill>
              <a:srgbClr val="595959"/>
            </a:solidFill>
            <a:prstDash val="solid"/>
            <a:round/>
            <a:headEnd len="med" w="med" type="none"/>
            <a:tailEnd len="med" w="med" type="triangle"/>
          </a:ln>
        </p:spPr>
      </p:cxnSp>
      <p:cxnSp>
        <p:nvCxnSpPr>
          <p:cNvPr id="792" name="Google Shape;792;p24"/>
          <p:cNvCxnSpPr>
            <a:endCxn id="786" idx="1"/>
          </p:cNvCxnSpPr>
          <p:nvPr/>
        </p:nvCxnSpPr>
        <p:spPr>
          <a:xfrm flipH="1" rot="10800000">
            <a:off x="5193075" y="3425395"/>
            <a:ext cx="656400" cy="164100"/>
          </a:xfrm>
          <a:prstGeom prst="straightConnector1">
            <a:avLst/>
          </a:prstGeom>
          <a:noFill/>
          <a:ln cap="flat" cmpd="sng" w="19050">
            <a:solidFill>
              <a:srgbClr val="595959"/>
            </a:solidFill>
            <a:prstDash val="solid"/>
            <a:round/>
            <a:headEnd len="med" w="med" type="none"/>
            <a:tailEnd len="med" w="med" type="triangle"/>
          </a:ln>
        </p:spPr>
      </p:cxnSp>
      <p:sp>
        <p:nvSpPr>
          <p:cNvPr id="793" name="Google Shape;793;p24"/>
          <p:cNvSpPr txBox="1"/>
          <p:nvPr/>
        </p:nvSpPr>
        <p:spPr>
          <a:xfrm>
            <a:off x="5785375" y="3283513"/>
            <a:ext cx="2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
        <p:nvSpPr>
          <p:cNvPr id="794" name="Google Shape;794;p24"/>
          <p:cNvSpPr/>
          <p:nvPr/>
        </p:nvSpPr>
        <p:spPr>
          <a:xfrm>
            <a:off x="5733825" y="3909695"/>
            <a:ext cx="462600" cy="400200"/>
          </a:xfrm>
          <a:prstGeom prst="triangle">
            <a:avLst>
              <a:gd fmla="val 50000"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5" name="Google Shape;795;p24"/>
          <p:cNvCxnSpPr>
            <a:stCxn id="794" idx="5"/>
          </p:cNvCxnSpPr>
          <p:nvPr/>
        </p:nvCxnSpPr>
        <p:spPr>
          <a:xfrm>
            <a:off x="6080775" y="4109795"/>
            <a:ext cx="298500" cy="0"/>
          </a:xfrm>
          <a:prstGeom prst="straightConnector1">
            <a:avLst/>
          </a:prstGeom>
          <a:noFill/>
          <a:ln cap="flat" cmpd="sng" w="19050">
            <a:solidFill>
              <a:srgbClr val="595959"/>
            </a:solidFill>
            <a:prstDash val="solid"/>
            <a:round/>
            <a:headEnd len="med" w="med" type="none"/>
            <a:tailEnd len="med" w="med" type="triangle"/>
          </a:ln>
        </p:spPr>
      </p:cxnSp>
      <p:sp>
        <p:nvSpPr>
          <p:cNvPr id="796" name="Google Shape;796;p24"/>
          <p:cNvSpPr/>
          <p:nvPr/>
        </p:nvSpPr>
        <p:spPr>
          <a:xfrm>
            <a:off x="7528175" y="3909700"/>
            <a:ext cx="1004100" cy="473100"/>
          </a:xfrm>
          <a:prstGeom prst="rect">
            <a:avLst/>
          </a:prstGeom>
          <a:solidFill>
            <a:srgbClr val="FFF2CC"/>
          </a:solidFill>
          <a:ln cap="flat" cmpd="sng" w="9525">
            <a:solidFill>
              <a:srgbClr val="595959"/>
            </a:solidFill>
            <a:prstDash val="dash"/>
            <a:round/>
            <a:headEnd len="sm" w="sm" type="none"/>
            <a:tailEnd len="sm" w="sm" type="none"/>
          </a:ln>
        </p:spPr>
        <p:txBody>
          <a:bodyPr anchorCtr="0" anchor="ctr" bIns="0" lIns="91425" spcFirstLastPara="1" rIns="0" wrap="square" tIns="0">
            <a:noAutofit/>
          </a:bodyPr>
          <a:lstStyle/>
          <a:p>
            <a:pPr indent="0" lvl="0" marL="0" rtl="0" algn="l">
              <a:spcBef>
                <a:spcPts val="0"/>
              </a:spcBef>
              <a:spcAft>
                <a:spcPts val="0"/>
              </a:spcAft>
              <a:buNone/>
            </a:pPr>
            <a:r>
              <a:t/>
            </a:r>
            <a:endParaRPr sz="1000"/>
          </a:p>
          <a:p>
            <a:pPr indent="0" lvl="0" marL="0" rtl="0" algn="l">
              <a:spcBef>
                <a:spcPts val="0"/>
              </a:spcBef>
              <a:spcAft>
                <a:spcPts val="0"/>
              </a:spcAft>
              <a:buNone/>
            </a:pPr>
            <a:r>
              <a:rPr lang="en" sz="1000"/>
              <a:t>g</a:t>
            </a:r>
            <a:r>
              <a:rPr baseline="-25000" lang="en" sz="1000"/>
              <a:t>1 </a:t>
            </a:r>
            <a:r>
              <a:rPr lang="en" sz="1000"/>
              <a:t>+</a:t>
            </a:r>
            <a:r>
              <a:rPr baseline="-25000" lang="en" sz="1000"/>
              <a:t> </a:t>
            </a:r>
            <a:r>
              <a:rPr lang="en" sz="1000"/>
              <a:t>g</a:t>
            </a:r>
            <a:r>
              <a:rPr baseline="-25000" lang="en" sz="1000"/>
              <a:t>2</a:t>
            </a:r>
            <a:r>
              <a:rPr lang="en" sz="1000"/>
              <a:t>+ </a:t>
            </a:r>
            <a:r>
              <a:rPr baseline="-25000" lang="en" sz="1000"/>
              <a:t> </a:t>
            </a:r>
            <a:r>
              <a:rPr lang="en" sz="1000"/>
              <a:t>g</a:t>
            </a:r>
            <a:r>
              <a:rPr baseline="-25000" lang="en" sz="1000"/>
              <a:t>3 </a:t>
            </a:r>
            <a:r>
              <a:rPr lang="en" sz="1000"/>
              <a:t>+</a:t>
            </a:r>
            <a:r>
              <a:rPr baseline="-25000" lang="en" sz="1000"/>
              <a:t> </a:t>
            </a:r>
            <a:r>
              <a:rPr lang="en" sz="1000"/>
              <a:t>g</a:t>
            </a:r>
            <a:r>
              <a:rPr baseline="-25000" lang="en" sz="1000"/>
              <a:t>4</a:t>
            </a:r>
            <a:endParaRPr sz="1000"/>
          </a:p>
        </p:txBody>
      </p:sp>
      <p:cxnSp>
        <p:nvCxnSpPr>
          <p:cNvPr id="797" name="Google Shape;797;p24"/>
          <p:cNvCxnSpPr>
            <a:endCxn id="796" idx="1"/>
          </p:cNvCxnSpPr>
          <p:nvPr/>
        </p:nvCxnSpPr>
        <p:spPr>
          <a:xfrm flipH="1" rot="10800000">
            <a:off x="7266275" y="4146250"/>
            <a:ext cx="261900" cy="4500"/>
          </a:xfrm>
          <a:prstGeom prst="straightConnector1">
            <a:avLst/>
          </a:prstGeom>
          <a:noFill/>
          <a:ln cap="flat" cmpd="sng" w="19050">
            <a:solidFill>
              <a:srgbClr val="595959"/>
            </a:solidFill>
            <a:prstDash val="solid"/>
            <a:round/>
            <a:headEnd len="med" w="med" type="none"/>
            <a:tailEnd len="med" w="med" type="triangle"/>
          </a:ln>
        </p:spPr>
      </p:cxnSp>
      <p:cxnSp>
        <p:nvCxnSpPr>
          <p:cNvPr id="798" name="Google Shape;798;p24"/>
          <p:cNvCxnSpPr>
            <a:endCxn id="794" idx="1"/>
          </p:cNvCxnSpPr>
          <p:nvPr/>
        </p:nvCxnSpPr>
        <p:spPr>
          <a:xfrm>
            <a:off x="5154975" y="4102595"/>
            <a:ext cx="694500" cy="7200"/>
          </a:xfrm>
          <a:prstGeom prst="straightConnector1">
            <a:avLst/>
          </a:prstGeom>
          <a:noFill/>
          <a:ln cap="flat" cmpd="sng" w="19050">
            <a:solidFill>
              <a:srgbClr val="595959"/>
            </a:solidFill>
            <a:prstDash val="solid"/>
            <a:round/>
            <a:headEnd len="med" w="med" type="none"/>
            <a:tailEnd len="med" w="med" type="triangle"/>
          </a:ln>
        </p:spPr>
      </p:cxnSp>
      <p:cxnSp>
        <p:nvCxnSpPr>
          <p:cNvPr id="799" name="Google Shape;799;p24"/>
          <p:cNvCxnSpPr>
            <a:endCxn id="794" idx="1"/>
          </p:cNvCxnSpPr>
          <p:nvPr/>
        </p:nvCxnSpPr>
        <p:spPr>
          <a:xfrm>
            <a:off x="5002575" y="3921695"/>
            <a:ext cx="846900" cy="188100"/>
          </a:xfrm>
          <a:prstGeom prst="straightConnector1">
            <a:avLst/>
          </a:prstGeom>
          <a:noFill/>
          <a:ln cap="flat" cmpd="sng" w="19050">
            <a:solidFill>
              <a:srgbClr val="595959"/>
            </a:solidFill>
            <a:prstDash val="solid"/>
            <a:round/>
            <a:headEnd len="med" w="med" type="none"/>
            <a:tailEnd len="med" w="med" type="triangle"/>
          </a:ln>
        </p:spPr>
      </p:cxnSp>
      <p:cxnSp>
        <p:nvCxnSpPr>
          <p:cNvPr id="800" name="Google Shape;800;p24"/>
          <p:cNvCxnSpPr>
            <a:endCxn id="794" idx="1"/>
          </p:cNvCxnSpPr>
          <p:nvPr/>
        </p:nvCxnSpPr>
        <p:spPr>
          <a:xfrm flipH="1" rot="10800000">
            <a:off x="5193075" y="4109795"/>
            <a:ext cx="656400" cy="164100"/>
          </a:xfrm>
          <a:prstGeom prst="straightConnector1">
            <a:avLst/>
          </a:prstGeom>
          <a:noFill/>
          <a:ln cap="flat" cmpd="sng" w="19050">
            <a:solidFill>
              <a:srgbClr val="595959"/>
            </a:solidFill>
            <a:prstDash val="solid"/>
            <a:round/>
            <a:headEnd len="med" w="med" type="none"/>
            <a:tailEnd len="med" w="med" type="triangle"/>
          </a:ln>
        </p:spPr>
      </p:cxnSp>
      <p:sp>
        <p:nvSpPr>
          <p:cNvPr id="801" name="Google Shape;801;p24"/>
          <p:cNvSpPr txBox="1"/>
          <p:nvPr/>
        </p:nvSpPr>
        <p:spPr>
          <a:xfrm>
            <a:off x="5785375" y="3967913"/>
            <a:ext cx="2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t>
            </a:r>
            <a:endParaRPr/>
          </a:p>
        </p:txBody>
      </p:sp>
      <p:sp>
        <p:nvSpPr>
          <p:cNvPr id="802" name="Google Shape;802;p24"/>
          <p:cNvSpPr txBox="1"/>
          <p:nvPr/>
        </p:nvSpPr>
        <p:spPr>
          <a:xfrm>
            <a:off x="6379250" y="1938950"/>
            <a:ext cx="807600" cy="877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900"/>
              <a:t>Stateful</a:t>
            </a:r>
            <a:endParaRPr sz="900"/>
          </a:p>
          <a:p>
            <a:pPr indent="0" lvl="0" marL="0" rtl="0" algn="ctr">
              <a:spcBef>
                <a:spcPts val="0"/>
              </a:spcBef>
              <a:spcAft>
                <a:spcPts val="0"/>
              </a:spcAft>
              <a:buNone/>
            </a:pPr>
            <a:r>
              <a:rPr lang="en" sz="900"/>
              <a:t>Differential Privacy (DP)</a:t>
            </a:r>
            <a:endParaRPr sz="900"/>
          </a:p>
          <a:p>
            <a:pPr indent="0" lvl="0" marL="0" rtl="0" algn="ctr">
              <a:spcBef>
                <a:spcPts val="0"/>
              </a:spcBef>
              <a:spcAft>
                <a:spcPts val="0"/>
              </a:spcAft>
              <a:buNone/>
            </a:pPr>
            <a:r>
              <a:rPr lang="en" sz="900"/>
              <a:t>Mechanism</a:t>
            </a:r>
            <a:endParaRPr sz="800">
              <a:solidFill>
                <a:srgbClr val="595959"/>
              </a:solidFill>
              <a:latin typeface="Roboto"/>
              <a:ea typeface="Roboto"/>
              <a:cs typeface="Roboto"/>
              <a:sym typeface="Roboto"/>
            </a:endParaRPr>
          </a:p>
        </p:txBody>
      </p:sp>
      <p:sp>
        <p:nvSpPr>
          <p:cNvPr id="803" name="Google Shape;803;p24"/>
          <p:cNvSpPr/>
          <p:nvPr/>
        </p:nvSpPr>
        <p:spPr>
          <a:xfrm rot="5400000">
            <a:off x="6471363" y="3091775"/>
            <a:ext cx="198000" cy="198000"/>
          </a:xfrm>
          <a:prstGeom prst="ellipse">
            <a:avLst/>
          </a:prstGeom>
          <a:solidFill>
            <a:srgbClr val="FBBC0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4"/>
          <p:cNvSpPr/>
          <p:nvPr/>
        </p:nvSpPr>
        <p:spPr>
          <a:xfrm rot="5400000">
            <a:off x="6471350" y="4158850"/>
            <a:ext cx="198000" cy="198000"/>
          </a:xfrm>
          <a:prstGeom prst="ellipse">
            <a:avLst/>
          </a:prstGeom>
          <a:solidFill>
            <a:srgbClr val="34A85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4"/>
          <p:cNvSpPr/>
          <p:nvPr/>
        </p:nvSpPr>
        <p:spPr>
          <a:xfrm rot="5400000">
            <a:off x="6471375" y="3769925"/>
            <a:ext cx="198000" cy="198000"/>
          </a:xfrm>
          <a:prstGeom prst="ellipse">
            <a:avLst/>
          </a:prstGeom>
          <a:solidFill>
            <a:srgbClr val="B3141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 name="Google Shape;806;p24"/>
          <p:cNvCxnSpPr/>
          <p:nvPr/>
        </p:nvCxnSpPr>
        <p:spPr>
          <a:xfrm flipH="1" rot="5400000">
            <a:off x="6775971" y="3520021"/>
            <a:ext cx="218400" cy="95700"/>
          </a:xfrm>
          <a:prstGeom prst="straightConnector1">
            <a:avLst/>
          </a:prstGeom>
          <a:noFill/>
          <a:ln cap="flat" cmpd="sng" w="9525">
            <a:solidFill>
              <a:srgbClr val="595959"/>
            </a:solidFill>
            <a:prstDash val="solid"/>
            <a:round/>
            <a:headEnd len="med" w="med" type="none"/>
            <a:tailEnd len="med" w="med" type="none"/>
          </a:ln>
        </p:spPr>
      </p:cxnSp>
      <p:cxnSp>
        <p:nvCxnSpPr>
          <p:cNvPr id="807" name="Google Shape;807;p24"/>
          <p:cNvCxnSpPr/>
          <p:nvPr/>
        </p:nvCxnSpPr>
        <p:spPr>
          <a:xfrm rot="-5400000">
            <a:off x="6800121" y="3854279"/>
            <a:ext cx="170100" cy="95700"/>
          </a:xfrm>
          <a:prstGeom prst="straightConnector1">
            <a:avLst/>
          </a:prstGeom>
          <a:noFill/>
          <a:ln cap="flat" cmpd="sng" w="9525">
            <a:solidFill>
              <a:srgbClr val="595959"/>
            </a:solidFill>
            <a:prstDash val="solid"/>
            <a:round/>
            <a:headEnd len="med" w="med" type="none"/>
            <a:tailEnd len="med" w="med" type="none"/>
          </a:ln>
        </p:spPr>
      </p:cxnSp>
      <p:cxnSp>
        <p:nvCxnSpPr>
          <p:cNvPr id="808" name="Google Shape;808;p24"/>
          <p:cNvCxnSpPr>
            <a:endCxn id="803" idx="7"/>
          </p:cNvCxnSpPr>
          <p:nvPr/>
        </p:nvCxnSpPr>
        <p:spPr>
          <a:xfrm rot="10800000">
            <a:off x="6640366" y="3260779"/>
            <a:ext cx="57000" cy="57900"/>
          </a:xfrm>
          <a:prstGeom prst="straightConnector1">
            <a:avLst/>
          </a:prstGeom>
          <a:noFill/>
          <a:ln cap="flat" cmpd="sng" w="9525">
            <a:solidFill>
              <a:srgbClr val="595959"/>
            </a:solidFill>
            <a:prstDash val="solid"/>
            <a:round/>
            <a:headEnd len="med" w="med" type="none"/>
            <a:tailEnd len="med" w="med" type="none"/>
          </a:ln>
        </p:spPr>
      </p:cxnSp>
      <p:cxnSp>
        <p:nvCxnSpPr>
          <p:cNvPr id="809" name="Google Shape;809;p24"/>
          <p:cNvCxnSpPr>
            <a:endCxn id="810" idx="1"/>
          </p:cNvCxnSpPr>
          <p:nvPr/>
        </p:nvCxnSpPr>
        <p:spPr>
          <a:xfrm flipH="1">
            <a:off x="6640366" y="3458696"/>
            <a:ext cx="57000" cy="43800"/>
          </a:xfrm>
          <a:prstGeom prst="straightConnector1">
            <a:avLst/>
          </a:prstGeom>
          <a:noFill/>
          <a:ln cap="flat" cmpd="sng" w="9525">
            <a:solidFill>
              <a:srgbClr val="595959"/>
            </a:solidFill>
            <a:prstDash val="solid"/>
            <a:round/>
            <a:headEnd len="med" w="med" type="none"/>
            <a:tailEnd len="med" w="med" type="none"/>
          </a:ln>
        </p:spPr>
      </p:cxnSp>
      <p:cxnSp>
        <p:nvCxnSpPr>
          <p:cNvPr id="811" name="Google Shape;811;p24"/>
          <p:cNvCxnSpPr>
            <a:endCxn id="805" idx="7"/>
          </p:cNvCxnSpPr>
          <p:nvPr/>
        </p:nvCxnSpPr>
        <p:spPr>
          <a:xfrm rot="10800000">
            <a:off x="6640379" y="3938929"/>
            <a:ext cx="57000" cy="48300"/>
          </a:xfrm>
          <a:prstGeom prst="straightConnector1">
            <a:avLst/>
          </a:prstGeom>
          <a:noFill/>
          <a:ln cap="flat" cmpd="sng" w="9525">
            <a:solidFill>
              <a:srgbClr val="595959"/>
            </a:solidFill>
            <a:prstDash val="solid"/>
            <a:round/>
            <a:headEnd len="med" w="med" type="none"/>
            <a:tailEnd len="med" w="med" type="none"/>
          </a:ln>
        </p:spPr>
      </p:cxnSp>
      <p:cxnSp>
        <p:nvCxnSpPr>
          <p:cNvPr id="812" name="Google Shape;812;p24"/>
          <p:cNvCxnSpPr>
            <a:endCxn id="804" idx="1"/>
          </p:cNvCxnSpPr>
          <p:nvPr/>
        </p:nvCxnSpPr>
        <p:spPr>
          <a:xfrm flipH="1">
            <a:off x="6640354" y="4127246"/>
            <a:ext cx="57000" cy="60600"/>
          </a:xfrm>
          <a:prstGeom prst="straightConnector1">
            <a:avLst/>
          </a:prstGeom>
          <a:noFill/>
          <a:ln cap="flat" cmpd="sng" w="9525">
            <a:solidFill>
              <a:srgbClr val="595959"/>
            </a:solidFill>
            <a:prstDash val="solid"/>
            <a:round/>
            <a:headEnd len="med" w="med" type="none"/>
            <a:tailEnd len="med" w="med" type="none"/>
          </a:ln>
        </p:spPr>
      </p:cxnSp>
      <p:sp>
        <p:nvSpPr>
          <p:cNvPr id="810" name="Google Shape;810;p24"/>
          <p:cNvSpPr/>
          <p:nvPr/>
        </p:nvSpPr>
        <p:spPr>
          <a:xfrm rot="5400000">
            <a:off x="6471363" y="3473500"/>
            <a:ext cx="198000" cy="198000"/>
          </a:xfrm>
          <a:prstGeom prst="ellipse">
            <a:avLst/>
          </a:prstGeom>
          <a:solidFill>
            <a:srgbClr val="185AB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4"/>
          <p:cNvSpPr/>
          <p:nvPr/>
        </p:nvSpPr>
        <p:spPr>
          <a:xfrm rot="5400000">
            <a:off x="6662450" y="3959950"/>
            <a:ext cx="198000" cy="198000"/>
          </a:xfrm>
          <a:prstGeom prst="pie">
            <a:avLst>
              <a:gd fmla="val 5335781" name="adj1"/>
              <a:gd fmla="val 16200000" name="adj2"/>
            </a:avLst>
          </a:prstGeom>
          <a:solidFill>
            <a:srgbClr val="B3141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14" name="Google Shape;814;p24"/>
          <p:cNvSpPr/>
          <p:nvPr/>
        </p:nvSpPr>
        <p:spPr>
          <a:xfrm rot="-5400000">
            <a:off x="6662450" y="3959950"/>
            <a:ext cx="198000" cy="198000"/>
          </a:xfrm>
          <a:prstGeom prst="pie">
            <a:avLst>
              <a:gd fmla="val 5335781" name="adj1"/>
              <a:gd fmla="val 16200000" name="adj2"/>
            </a:avLst>
          </a:prstGeom>
          <a:solidFill>
            <a:srgbClr val="34A85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15" name="Google Shape;815;p24"/>
          <p:cNvSpPr/>
          <p:nvPr/>
        </p:nvSpPr>
        <p:spPr>
          <a:xfrm rot="-5400000">
            <a:off x="6671975" y="3293650"/>
            <a:ext cx="198000" cy="198000"/>
          </a:xfrm>
          <a:prstGeom prst="pie">
            <a:avLst>
              <a:gd fmla="val 5335781" name="adj1"/>
              <a:gd fmla="val 16200000" name="adj2"/>
            </a:avLst>
          </a:prstGeom>
          <a:solidFill>
            <a:srgbClr val="185AB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16" name="Google Shape;816;p24"/>
          <p:cNvSpPr/>
          <p:nvPr/>
        </p:nvSpPr>
        <p:spPr>
          <a:xfrm rot="5400000">
            <a:off x="6671975" y="3293650"/>
            <a:ext cx="198000" cy="198000"/>
          </a:xfrm>
          <a:prstGeom prst="pie">
            <a:avLst>
              <a:gd fmla="val 5335781" name="adj1"/>
              <a:gd fmla="val 16200000" name="adj2"/>
            </a:avLst>
          </a:prstGeom>
          <a:solidFill>
            <a:srgbClr val="FBBC0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17" name="Google Shape;817;p24"/>
          <p:cNvSpPr/>
          <p:nvPr/>
        </p:nvSpPr>
        <p:spPr>
          <a:xfrm rot="5400000">
            <a:off x="6900050" y="3638050"/>
            <a:ext cx="198000" cy="198000"/>
          </a:xfrm>
          <a:prstGeom prst="pie">
            <a:avLst>
              <a:gd fmla="val 10793129" name="adj1"/>
              <a:gd fmla="val 16200000" name="adj2"/>
            </a:avLst>
          </a:prstGeom>
          <a:solidFill>
            <a:srgbClr val="FBBC0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18" name="Google Shape;818;p24"/>
          <p:cNvSpPr/>
          <p:nvPr/>
        </p:nvSpPr>
        <p:spPr>
          <a:xfrm rot="10800000">
            <a:off x="6900050" y="3638050"/>
            <a:ext cx="198000" cy="198000"/>
          </a:xfrm>
          <a:prstGeom prst="pie">
            <a:avLst>
              <a:gd fmla="val 10793129" name="adj1"/>
              <a:gd fmla="val 16200000" name="adj2"/>
            </a:avLst>
          </a:prstGeom>
          <a:solidFill>
            <a:srgbClr val="185AB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19" name="Google Shape;819;p24"/>
          <p:cNvSpPr/>
          <p:nvPr/>
        </p:nvSpPr>
        <p:spPr>
          <a:xfrm rot="-5400000">
            <a:off x="6900050" y="3638050"/>
            <a:ext cx="198000" cy="198000"/>
          </a:xfrm>
          <a:prstGeom prst="pie">
            <a:avLst>
              <a:gd fmla="val 10793129" name="adj1"/>
              <a:gd fmla="val 16200000" name="adj2"/>
            </a:avLst>
          </a:prstGeom>
          <a:solidFill>
            <a:srgbClr val="34A85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4"/>
          <p:cNvSpPr/>
          <p:nvPr/>
        </p:nvSpPr>
        <p:spPr>
          <a:xfrm>
            <a:off x="6900050" y="3638050"/>
            <a:ext cx="198000" cy="198000"/>
          </a:xfrm>
          <a:prstGeom prst="pie">
            <a:avLst>
              <a:gd fmla="val 10793129" name="adj1"/>
              <a:gd fmla="val 16200000" name="adj2"/>
            </a:avLst>
          </a:prstGeom>
          <a:solidFill>
            <a:srgbClr val="B3141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21" name="Google Shape;821;p24"/>
          <p:cNvSpPr/>
          <p:nvPr/>
        </p:nvSpPr>
        <p:spPr>
          <a:xfrm rot="5400000">
            <a:off x="7614363" y="1948775"/>
            <a:ext cx="198000" cy="198000"/>
          </a:xfrm>
          <a:prstGeom prst="ellipse">
            <a:avLst/>
          </a:prstGeom>
          <a:solidFill>
            <a:srgbClr val="FBBC0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 name="Google Shape;822;p24"/>
          <p:cNvGrpSpPr/>
          <p:nvPr/>
        </p:nvGrpSpPr>
        <p:grpSpPr>
          <a:xfrm>
            <a:off x="7717683" y="2584735"/>
            <a:ext cx="198000" cy="198000"/>
            <a:chOff x="7336683" y="3041935"/>
            <a:chExt cx="198000" cy="198000"/>
          </a:xfrm>
        </p:grpSpPr>
        <p:sp>
          <p:nvSpPr>
            <p:cNvPr id="823" name="Google Shape;823;p24"/>
            <p:cNvSpPr/>
            <p:nvPr/>
          </p:nvSpPr>
          <p:spPr>
            <a:xfrm rot="10800000">
              <a:off x="7336683" y="3041935"/>
              <a:ext cx="198000" cy="198000"/>
            </a:xfrm>
            <a:prstGeom prst="pie">
              <a:avLst>
                <a:gd fmla="val 5335781" name="adj1"/>
                <a:gd fmla="val 16200000" name="adj2"/>
              </a:avLst>
            </a:prstGeom>
            <a:solidFill>
              <a:srgbClr val="185AB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24" name="Google Shape;824;p24"/>
            <p:cNvSpPr/>
            <p:nvPr/>
          </p:nvSpPr>
          <p:spPr>
            <a:xfrm>
              <a:off x="7336683" y="3041935"/>
              <a:ext cx="198000" cy="198000"/>
            </a:xfrm>
            <a:prstGeom prst="pie">
              <a:avLst>
                <a:gd fmla="val 5335781" name="adj1"/>
                <a:gd fmla="val 16200000" name="adj2"/>
              </a:avLst>
            </a:prstGeom>
            <a:solidFill>
              <a:srgbClr val="FBBC0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grpSp>
        <p:nvGrpSpPr>
          <p:cNvPr id="825" name="Google Shape;825;p24"/>
          <p:cNvGrpSpPr/>
          <p:nvPr/>
        </p:nvGrpSpPr>
        <p:grpSpPr>
          <a:xfrm>
            <a:off x="7708416" y="3270535"/>
            <a:ext cx="445675" cy="205970"/>
            <a:chOff x="7708416" y="3041935"/>
            <a:chExt cx="445675" cy="205970"/>
          </a:xfrm>
        </p:grpSpPr>
        <p:sp>
          <p:nvSpPr>
            <p:cNvPr id="826" name="Google Shape;826;p24"/>
            <p:cNvSpPr/>
            <p:nvPr/>
          </p:nvSpPr>
          <p:spPr>
            <a:xfrm rot="10800000">
              <a:off x="7708416" y="3041935"/>
              <a:ext cx="198000" cy="198000"/>
            </a:xfrm>
            <a:prstGeom prst="pie">
              <a:avLst>
                <a:gd fmla="val 5335781" name="adj1"/>
                <a:gd fmla="val 16200000" name="adj2"/>
              </a:avLst>
            </a:prstGeom>
            <a:solidFill>
              <a:srgbClr val="185AB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27" name="Google Shape;827;p24"/>
            <p:cNvSpPr/>
            <p:nvPr/>
          </p:nvSpPr>
          <p:spPr>
            <a:xfrm>
              <a:off x="7708416" y="3041935"/>
              <a:ext cx="198000" cy="198000"/>
            </a:xfrm>
            <a:prstGeom prst="pie">
              <a:avLst>
                <a:gd fmla="val 5335781" name="adj1"/>
                <a:gd fmla="val 16200000" name="adj2"/>
              </a:avLst>
            </a:prstGeom>
            <a:solidFill>
              <a:srgbClr val="FBBC0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28" name="Google Shape;828;p24"/>
            <p:cNvSpPr/>
            <p:nvPr/>
          </p:nvSpPr>
          <p:spPr>
            <a:xfrm>
              <a:off x="7956091" y="3049905"/>
              <a:ext cx="198000" cy="198000"/>
            </a:xfrm>
            <a:prstGeom prst="ellipse">
              <a:avLst/>
            </a:prstGeom>
            <a:solidFill>
              <a:srgbClr val="B3141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24"/>
          <p:cNvGrpSpPr/>
          <p:nvPr/>
        </p:nvGrpSpPr>
        <p:grpSpPr>
          <a:xfrm>
            <a:off x="7893355" y="3956326"/>
            <a:ext cx="198000" cy="198000"/>
            <a:chOff x="8350555" y="3041926"/>
            <a:chExt cx="198000" cy="198000"/>
          </a:xfrm>
        </p:grpSpPr>
        <p:sp>
          <p:nvSpPr>
            <p:cNvPr id="830" name="Google Shape;830;p24"/>
            <p:cNvSpPr/>
            <p:nvPr/>
          </p:nvSpPr>
          <p:spPr>
            <a:xfrm>
              <a:off x="8350555" y="3041926"/>
              <a:ext cx="198000" cy="198000"/>
            </a:xfrm>
            <a:prstGeom prst="pie">
              <a:avLst>
                <a:gd fmla="val 10793129" name="adj1"/>
                <a:gd fmla="val 16200000" name="adj2"/>
              </a:avLst>
            </a:prstGeom>
            <a:solidFill>
              <a:srgbClr val="FBBC04"/>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31" name="Google Shape;831;p24"/>
            <p:cNvSpPr/>
            <p:nvPr/>
          </p:nvSpPr>
          <p:spPr>
            <a:xfrm rot="5400000">
              <a:off x="8350555" y="3041926"/>
              <a:ext cx="198000" cy="198000"/>
            </a:xfrm>
            <a:prstGeom prst="pie">
              <a:avLst>
                <a:gd fmla="val 10793129" name="adj1"/>
                <a:gd fmla="val 16200000" name="adj2"/>
              </a:avLst>
            </a:prstGeom>
            <a:solidFill>
              <a:srgbClr val="185AB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832" name="Google Shape;832;p24"/>
            <p:cNvSpPr/>
            <p:nvPr/>
          </p:nvSpPr>
          <p:spPr>
            <a:xfrm rot="10800000">
              <a:off x="8350555" y="3041926"/>
              <a:ext cx="198000" cy="198000"/>
            </a:xfrm>
            <a:prstGeom prst="pie">
              <a:avLst>
                <a:gd fmla="val 10793129" name="adj1"/>
                <a:gd fmla="val 16200000" name="adj2"/>
              </a:avLst>
            </a:prstGeom>
            <a:solidFill>
              <a:srgbClr val="34A85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4"/>
            <p:cNvSpPr/>
            <p:nvPr/>
          </p:nvSpPr>
          <p:spPr>
            <a:xfrm rot="-5400000">
              <a:off x="8350555" y="3041926"/>
              <a:ext cx="198000" cy="198000"/>
            </a:xfrm>
            <a:prstGeom prst="pie">
              <a:avLst>
                <a:gd fmla="val 10793129" name="adj1"/>
                <a:gd fmla="val 16200000" name="adj2"/>
              </a:avLst>
            </a:prstGeom>
            <a:solidFill>
              <a:srgbClr val="B31412"/>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cxnSp>
        <p:nvCxnSpPr>
          <p:cNvPr id="834" name="Google Shape;834;p24"/>
          <p:cNvCxnSpPr>
            <a:endCxn id="820" idx="0"/>
          </p:cNvCxnSpPr>
          <p:nvPr/>
        </p:nvCxnSpPr>
        <p:spPr>
          <a:xfrm rot="10800000">
            <a:off x="7098050" y="3737050"/>
            <a:ext cx="116400" cy="246600"/>
          </a:xfrm>
          <a:prstGeom prst="straightConnector1">
            <a:avLst/>
          </a:prstGeom>
          <a:noFill/>
          <a:ln cap="flat" cmpd="sng" w="9525">
            <a:solidFill>
              <a:srgbClr val="595959"/>
            </a:solidFill>
            <a:prstDash val="solid"/>
            <a:round/>
            <a:headEnd len="med" w="med" type="none"/>
            <a:tailEnd len="med" w="med" type="none"/>
          </a:ln>
        </p:spPr>
      </p:cxnSp>
      <p:sp>
        <p:nvSpPr>
          <p:cNvPr id="835" name="Google Shape;835;p24"/>
          <p:cNvSpPr/>
          <p:nvPr/>
        </p:nvSpPr>
        <p:spPr>
          <a:xfrm>
            <a:off x="4876380" y="18319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FFAB40"/>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36" name="Google Shape;836;p24"/>
          <p:cNvSpPr/>
          <p:nvPr/>
        </p:nvSpPr>
        <p:spPr>
          <a:xfrm>
            <a:off x="4876380" y="25177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4285F4"/>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37" name="Google Shape;837;p24"/>
          <p:cNvSpPr/>
          <p:nvPr/>
        </p:nvSpPr>
        <p:spPr>
          <a:xfrm>
            <a:off x="4800180" y="30511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B31412"/>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38" name="Google Shape;838;p24"/>
          <p:cNvSpPr/>
          <p:nvPr/>
        </p:nvSpPr>
        <p:spPr>
          <a:xfrm>
            <a:off x="4876380" y="38893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0F9D58"/>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39" name="Google Shape;839;p24"/>
          <p:cNvSpPr/>
          <p:nvPr/>
        </p:nvSpPr>
        <p:spPr>
          <a:xfrm>
            <a:off x="5028780" y="19843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FFAB40"/>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40" name="Google Shape;840;p24"/>
          <p:cNvSpPr/>
          <p:nvPr/>
        </p:nvSpPr>
        <p:spPr>
          <a:xfrm>
            <a:off x="5181180" y="21367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FFAB40"/>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41" name="Google Shape;841;p24"/>
          <p:cNvSpPr/>
          <p:nvPr/>
        </p:nvSpPr>
        <p:spPr>
          <a:xfrm>
            <a:off x="5028780" y="26701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4285F4"/>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42" name="Google Shape;842;p24"/>
          <p:cNvSpPr/>
          <p:nvPr/>
        </p:nvSpPr>
        <p:spPr>
          <a:xfrm>
            <a:off x="5181180" y="28225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4285F4"/>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43" name="Google Shape;843;p24"/>
          <p:cNvSpPr/>
          <p:nvPr/>
        </p:nvSpPr>
        <p:spPr>
          <a:xfrm>
            <a:off x="4952580" y="32035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B31412"/>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44" name="Google Shape;844;p24"/>
          <p:cNvSpPr/>
          <p:nvPr/>
        </p:nvSpPr>
        <p:spPr>
          <a:xfrm>
            <a:off x="5104980" y="33559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B31412"/>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45" name="Google Shape;845;p24"/>
          <p:cNvSpPr/>
          <p:nvPr/>
        </p:nvSpPr>
        <p:spPr>
          <a:xfrm>
            <a:off x="5028780" y="40417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0F9D58"/>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46" name="Google Shape;846;p24"/>
          <p:cNvSpPr/>
          <p:nvPr/>
        </p:nvSpPr>
        <p:spPr>
          <a:xfrm>
            <a:off x="5181180" y="4194195"/>
            <a:ext cx="185738" cy="291979"/>
          </a:xfrm>
          <a:custGeom>
            <a:rect b="b" l="l" r="r" t="t"/>
            <a:pathLst>
              <a:path extrusionOk="0" h="358256" w="190500">
                <a:moveTo>
                  <a:pt x="190500" y="34057"/>
                </a:moveTo>
                <a:lnTo>
                  <a:pt x="190500" y="324198"/>
                </a:lnTo>
                <a:cubicBezTo>
                  <a:pt x="190500" y="342933"/>
                  <a:pt x="175178" y="358256"/>
                  <a:pt x="156443" y="358256"/>
                </a:cubicBezTo>
                <a:lnTo>
                  <a:pt x="34057" y="358256"/>
                </a:lnTo>
                <a:cubicBezTo>
                  <a:pt x="15322" y="358256"/>
                  <a:pt x="0" y="342933"/>
                  <a:pt x="0" y="324198"/>
                </a:cubicBezTo>
                <a:lnTo>
                  <a:pt x="0" y="34057"/>
                </a:lnTo>
                <a:cubicBezTo>
                  <a:pt x="0" y="15322"/>
                  <a:pt x="15322" y="0"/>
                  <a:pt x="34057" y="0"/>
                </a:cubicBezTo>
                <a:lnTo>
                  <a:pt x="156443" y="0"/>
                </a:lnTo>
                <a:cubicBezTo>
                  <a:pt x="175178" y="0"/>
                  <a:pt x="190500" y="15346"/>
                  <a:pt x="190500" y="34057"/>
                </a:cubicBezTo>
                <a:close/>
                <a:moveTo>
                  <a:pt x="169975" y="305989"/>
                </a:moveTo>
                <a:lnTo>
                  <a:pt x="169975" y="43484"/>
                </a:lnTo>
                <a:lnTo>
                  <a:pt x="20525" y="43484"/>
                </a:lnTo>
                <a:lnTo>
                  <a:pt x="20525" y="305989"/>
                </a:lnTo>
                <a:lnTo>
                  <a:pt x="169975" y="305989"/>
                </a:lnTo>
                <a:close/>
                <a:moveTo>
                  <a:pt x="105154" y="332766"/>
                </a:moveTo>
                <a:cubicBezTo>
                  <a:pt x="105154" y="327301"/>
                  <a:pt x="100715" y="322862"/>
                  <a:pt x="95250" y="322862"/>
                </a:cubicBezTo>
                <a:cubicBezTo>
                  <a:pt x="89785" y="322862"/>
                  <a:pt x="85346" y="327301"/>
                  <a:pt x="85346" y="332766"/>
                </a:cubicBezTo>
                <a:cubicBezTo>
                  <a:pt x="85346" y="338232"/>
                  <a:pt x="89785" y="342671"/>
                  <a:pt x="95250" y="342671"/>
                </a:cubicBezTo>
                <a:cubicBezTo>
                  <a:pt x="100715" y="342671"/>
                  <a:pt x="105154" y="338232"/>
                  <a:pt x="105154" y="332766"/>
                </a:cubicBezTo>
                <a:close/>
              </a:path>
              <a:path extrusionOk="0" h="358256" w="190500">
                <a:moveTo>
                  <a:pt x="20525" y="43484"/>
                </a:moveTo>
                <a:lnTo>
                  <a:pt x="169975" y="43484"/>
                </a:lnTo>
                <a:lnTo>
                  <a:pt x="169975" y="305989"/>
                </a:lnTo>
                <a:lnTo>
                  <a:pt x="20525" y="305989"/>
                </a:lnTo>
                <a:close/>
              </a:path>
              <a:path extrusionOk="0"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 extrusionOk="0" fill="none" h="358256" w="190500">
                <a:moveTo>
                  <a:pt x="156443" y="358256"/>
                </a:moveTo>
                <a:lnTo>
                  <a:pt x="34057" y="358256"/>
                </a:lnTo>
                <a:cubicBezTo>
                  <a:pt x="15322" y="358256"/>
                  <a:pt x="0" y="342933"/>
                  <a:pt x="0" y="324198"/>
                </a:cubicBezTo>
                <a:lnTo>
                  <a:pt x="0" y="34057"/>
                </a:lnTo>
                <a:cubicBezTo>
                  <a:pt x="0" y="15322"/>
                  <a:pt x="15322" y="0"/>
                  <a:pt x="34057" y="0"/>
                </a:cubicBezTo>
                <a:lnTo>
                  <a:pt x="156443" y="0"/>
                </a:lnTo>
                <a:cubicBezTo>
                  <a:pt x="175178" y="0"/>
                  <a:pt x="190500" y="15322"/>
                  <a:pt x="190500" y="34057"/>
                </a:cubicBezTo>
                <a:lnTo>
                  <a:pt x="190500" y="324198"/>
                </a:lnTo>
                <a:cubicBezTo>
                  <a:pt x="190500" y="342933"/>
                  <a:pt x="175178" y="358256"/>
                  <a:pt x="156443" y="358256"/>
                </a:cubicBezTo>
                <a:close/>
              </a:path>
              <a:path extrusionOk="0" fill="none" h="358256" w="190500">
                <a:moveTo>
                  <a:pt x="20525" y="43484"/>
                </a:moveTo>
                <a:lnTo>
                  <a:pt x="169975" y="43484"/>
                </a:lnTo>
                <a:lnTo>
                  <a:pt x="169975" y="305989"/>
                </a:lnTo>
                <a:lnTo>
                  <a:pt x="20525" y="305989"/>
                </a:lnTo>
                <a:close/>
              </a:path>
              <a:path extrusionOk="0" fill="none" h="358256" w="190500">
                <a:moveTo>
                  <a:pt x="79427" y="20978"/>
                </a:moveTo>
                <a:lnTo>
                  <a:pt x="111073" y="20978"/>
                </a:lnTo>
              </a:path>
              <a:path extrusionOk="0" fill="none" h="358256" w="190500">
                <a:moveTo>
                  <a:pt x="95250" y="342671"/>
                </a:moveTo>
                <a:cubicBezTo>
                  <a:pt x="100716" y="342671"/>
                  <a:pt x="105154" y="338233"/>
                  <a:pt x="105154" y="332766"/>
                </a:cubicBezTo>
                <a:cubicBezTo>
                  <a:pt x="105154" y="327300"/>
                  <a:pt x="100716" y="322862"/>
                  <a:pt x="95250" y="322862"/>
                </a:cubicBezTo>
                <a:cubicBezTo>
                  <a:pt x="89784" y="322862"/>
                  <a:pt x="85346" y="327300"/>
                  <a:pt x="85346" y="332766"/>
                </a:cubicBezTo>
                <a:cubicBezTo>
                  <a:pt x="85346" y="338233"/>
                  <a:pt x="89784" y="342671"/>
                  <a:pt x="95250" y="342671"/>
                </a:cubicBezTo>
              </a:path>
            </a:pathLst>
          </a:custGeom>
          <a:solidFill>
            <a:srgbClr val="0F9D58"/>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marR="0" rtl="0" algn="l">
              <a:lnSpc>
                <a:spcPct val="100000"/>
              </a:lnSpc>
              <a:spcBef>
                <a:spcPts val="0"/>
              </a:spcBef>
              <a:spcAft>
                <a:spcPts val="0"/>
              </a:spcAft>
              <a:buNone/>
            </a:pPr>
            <a:r>
              <a:t/>
            </a:r>
            <a:endParaRPr sz="400"/>
          </a:p>
        </p:txBody>
      </p:sp>
      <p:sp>
        <p:nvSpPr>
          <p:cNvPr id="847" name="Google Shape;847;p24"/>
          <p:cNvSpPr txBox="1"/>
          <p:nvPr>
            <p:ph idx="4294967295" type="body"/>
          </p:nvPr>
        </p:nvSpPr>
        <p:spPr>
          <a:xfrm>
            <a:off x="158550" y="4705200"/>
            <a:ext cx="8391600" cy="716400"/>
          </a:xfrm>
          <a:prstGeom prst="rect">
            <a:avLst/>
          </a:prstGeom>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200"/>
              <a:t>Practical and Private (Deep) Learning without Sampling or Shuffling  2021 </a:t>
            </a:r>
            <a:r>
              <a:rPr lang="en" sz="1200" u="sng">
                <a:solidFill>
                  <a:schemeClr val="hlink"/>
                </a:solidFill>
                <a:hlinkClick r:id="rId3"/>
              </a:rPr>
              <a:t>https://arxiv.org/abs/2103.00039</a:t>
            </a:r>
            <a:r>
              <a:rPr lang="en" sz="1200"/>
              <a:t> </a:t>
            </a:r>
            <a:endParaRPr sz="1200"/>
          </a:p>
        </p:txBody>
      </p:sp>
      <p:sp>
        <p:nvSpPr>
          <p:cNvPr id="848" name="Google Shape;848;p24"/>
          <p:cNvSpPr txBox="1"/>
          <p:nvPr>
            <p:ph type="title"/>
          </p:nvPr>
        </p:nvSpPr>
        <p:spPr>
          <a:xfrm>
            <a:off x="305975" y="1057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Algorithm System Co-design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25"/>
          <p:cNvSpPr txBox="1"/>
          <p:nvPr>
            <p:ph type="title"/>
          </p:nvPr>
        </p:nvSpPr>
        <p:spPr>
          <a:xfrm>
            <a:off x="464100" y="445025"/>
            <a:ext cx="8832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185ABC"/>
                </a:solidFill>
              </a:rPr>
              <a:t>New</a:t>
            </a:r>
            <a:r>
              <a:rPr lang="en"/>
              <a:t> (Best) Practices</a:t>
            </a:r>
            <a:endParaRPr/>
          </a:p>
        </p:txBody>
      </p:sp>
      <p:sp>
        <p:nvSpPr>
          <p:cNvPr id="854" name="Google Shape;854;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rgbClr val="185ABC"/>
              </a:buClr>
              <a:buSzPts val="1500"/>
              <a:buChar char="●"/>
            </a:pPr>
            <a:r>
              <a:rPr lang="en" sz="1500">
                <a:solidFill>
                  <a:srgbClr val="185ABC"/>
                </a:solidFill>
              </a:rPr>
              <a:t>Pre-train the model with public data (C4)</a:t>
            </a:r>
            <a:endParaRPr sz="1500">
              <a:solidFill>
                <a:srgbClr val="185ABC"/>
              </a:solidFill>
            </a:endParaRPr>
          </a:p>
          <a:p>
            <a:pPr indent="-323850" lvl="0" marL="457200" rtl="0" algn="l">
              <a:spcBef>
                <a:spcPts val="0"/>
              </a:spcBef>
              <a:spcAft>
                <a:spcPts val="0"/>
              </a:spcAft>
              <a:buClr>
                <a:schemeClr val="dk1"/>
              </a:buClr>
              <a:buSzPts val="1500"/>
              <a:buChar char="●"/>
            </a:pPr>
            <a:r>
              <a:rPr lang="en" sz="1500">
                <a:solidFill>
                  <a:schemeClr val="dk1"/>
                </a:solidFill>
              </a:rPr>
              <a:t>Choose the maximum noise multiplier that meets the utility target based on small scale simulation experiments on public datasets that is similar to the production task</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Linearly increase the report goal and noise multiplier to meet the privacy target, and choose a large report goal </a:t>
            </a:r>
            <a:r>
              <a:rPr lang="en" sz="1500">
                <a:solidFill>
                  <a:schemeClr val="dk1"/>
                </a:solidFill>
              </a:rPr>
              <a:t>supported by the system</a:t>
            </a:r>
            <a:r>
              <a:rPr lang="en" sz="1500">
                <a:solidFill>
                  <a:schemeClr val="dk1"/>
                </a:solidFill>
              </a:rPr>
              <a:t> and population dynamics.</a:t>
            </a:r>
            <a:endParaRPr sz="1500">
              <a:solidFill>
                <a:schemeClr val="dk1"/>
              </a:solidFill>
            </a:endParaRPr>
          </a:p>
          <a:p>
            <a:pPr indent="-323850" lvl="0" marL="457200" rtl="0" algn="l">
              <a:spcBef>
                <a:spcPts val="0"/>
              </a:spcBef>
              <a:spcAft>
                <a:spcPts val="0"/>
              </a:spcAft>
              <a:buClr>
                <a:srgbClr val="185ABC"/>
              </a:buClr>
              <a:buSzPts val="1500"/>
              <a:buChar char="●"/>
            </a:pPr>
            <a:r>
              <a:rPr lang="en" sz="1500">
                <a:solidFill>
                  <a:srgbClr val="185ABC"/>
                </a:solidFill>
              </a:rPr>
              <a:t>Estimate the possible maximum min separation based on chosen report goal and estimated population, and configure the client timer period to approach the desired min separation</a:t>
            </a:r>
            <a:endParaRPr sz="1500">
              <a:solidFill>
                <a:srgbClr val="185ABC"/>
              </a:solidFill>
            </a:endParaRPr>
          </a:p>
          <a:p>
            <a:pPr indent="-323850" lvl="0" marL="457200" rtl="0" algn="l">
              <a:spcBef>
                <a:spcPts val="0"/>
              </a:spcBef>
              <a:spcAft>
                <a:spcPts val="0"/>
              </a:spcAft>
              <a:buClr>
                <a:schemeClr val="dk1"/>
              </a:buClr>
              <a:buSzPts val="1500"/>
              <a:buChar char="●"/>
            </a:pPr>
            <a:r>
              <a:rPr lang="en" sz="1500">
                <a:solidFill>
                  <a:schemeClr val="dk1"/>
                </a:solidFill>
              </a:rPr>
              <a:t>DP-FTRL training with hyperparameters</a:t>
            </a:r>
            <a:endParaRPr sz="1500">
              <a:solidFill>
                <a:schemeClr val="dk1"/>
              </a:solidFill>
            </a:endParaRPr>
          </a:p>
          <a:p>
            <a:pPr indent="-323850" lvl="1" marL="914400" rtl="0" algn="l">
              <a:spcBef>
                <a:spcPts val="0"/>
              </a:spcBef>
              <a:spcAft>
                <a:spcPts val="0"/>
              </a:spcAft>
              <a:buClr>
                <a:srgbClr val="185ABC"/>
              </a:buClr>
              <a:buSzPts val="1500"/>
              <a:buChar char="○"/>
            </a:pPr>
            <a:r>
              <a:rPr lang="en" sz="1500">
                <a:solidFill>
                  <a:srgbClr val="185ABC"/>
                </a:solidFill>
              </a:rPr>
              <a:t>Apply DP-FTRL with adaptive clipping without manual tuning to try meet the privacy and utility goals</a:t>
            </a:r>
            <a:endParaRPr sz="1500">
              <a:solidFill>
                <a:srgbClr val="185ABC"/>
              </a:solidFill>
            </a:endParaRPr>
          </a:p>
          <a:p>
            <a:pPr indent="-323850" lvl="1" marL="914400" rtl="0" algn="l">
              <a:spcBef>
                <a:spcPts val="0"/>
              </a:spcBef>
              <a:spcAft>
                <a:spcPts val="0"/>
              </a:spcAft>
              <a:buClr>
                <a:schemeClr val="dk1"/>
              </a:buClr>
              <a:buSzPts val="1500"/>
              <a:buChar char="○"/>
            </a:pPr>
            <a:r>
              <a:rPr lang="en" sz="1500">
                <a:solidFill>
                  <a:schemeClr val="dk1"/>
                </a:solidFill>
              </a:rPr>
              <a:t>For reliable optimization and stronger privacy-utility trade-offs, run </a:t>
            </a:r>
            <a:r>
              <a:rPr lang="en" sz="1500">
                <a:solidFill>
                  <a:srgbClr val="185ABC"/>
                </a:solidFill>
              </a:rPr>
              <a:t>DP-FTRL with adaptive clipping </a:t>
            </a:r>
            <a:r>
              <a:rPr lang="en" sz="1500">
                <a:solidFill>
                  <a:schemeClr val="dk1"/>
                </a:solidFill>
              </a:rPr>
              <a:t>once to estimate clipping norm and then fix it</a:t>
            </a:r>
            <a:endParaRPr sz="1500">
              <a:solidFill>
                <a:schemeClr val="dk1"/>
              </a:solidFill>
            </a:endParaRPr>
          </a:p>
        </p:txBody>
      </p:sp>
      <p:sp>
        <p:nvSpPr>
          <p:cNvPr id="855" name="Google Shape;855;p25"/>
          <p:cNvSpPr txBox="1"/>
          <p:nvPr/>
        </p:nvSpPr>
        <p:spPr>
          <a:xfrm>
            <a:off x="311700" y="4774775"/>
            <a:ext cx="8391600" cy="716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200">
                <a:solidFill>
                  <a:srgbClr val="595959"/>
                </a:solidFill>
              </a:rPr>
              <a:t>Federated Learning of Gboard Language Models with Differential Privacy 2023 </a:t>
            </a:r>
            <a:r>
              <a:rPr lang="en" sz="1200" u="sng">
                <a:solidFill>
                  <a:srgbClr val="0097A7"/>
                </a:solidFill>
                <a:hlinkClick r:id="rId3">
                  <a:extLst>
                    <a:ext uri="{A12FA001-AC4F-418D-AE19-62706E023703}">
                      <ahyp:hlinkClr val="tx"/>
                    </a:ext>
                  </a:extLst>
                </a:hlinkClick>
              </a:rPr>
              <a:t>https://arxiv.org/abs/2305.18465</a:t>
            </a:r>
            <a:r>
              <a:rPr lang="en" sz="1200">
                <a:solidFill>
                  <a:srgbClr val="595959"/>
                </a:solidFill>
              </a:rPr>
              <a:t> </a:t>
            </a:r>
            <a:endParaRPr sz="1200">
              <a:solidFill>
                <a:srgbClr val="59595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sp>
        <p:nvSpPr>
          <p:cNvPr id="860" name="Google Shape;860;p26"/>
          <p:cNvSpPr txBox="1"/>
          <p:nvPr>
            <p:ph type="title"/>
          </p:nvPr>
        </p:nvSpPr>
        <p:spPr>
          <a:xfrm>
            <a:off x="464100" y="445025"/>
            <a:ext cx="8832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4000"/>
              <a:buFont typeface="Arial"/>
              <a:buNone/>
            </a:pPr>
            <a:r>
              <a:rPr lang="en" sz="2500">
                <a:latin typeface="Google Sans"/>
                <a:ea typeface="Google Sans"/>
                <a:cs typeface="Google Sans"/>
                <a:sym typeface="Google Sans"/>
              </a:rPr>
              <a:t>Application in Production Gboard Language Models: Utility</a:t>
            </a:r>
            <a:endParaRPr/>
          </a:p>
        </p:txBody>
      </p:sp>
      <p:sp>
        <p:nvSpPr>
          <p:cNvPr id="861" name="Google Shape;861;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Strong utility in A/B testing</a:t>
            </a:r>
            <a:endParaRPr/>
          </a:p>
          <a:p>
            <a:pPr indent="-342900" lvl="1" marL="914400" rtl="0" algn="l">
              <a:spcBef>
                <a:spcPts val="0"/>
              </a:spcBef>
              <a:spcAft>
                <a:spcPts val="0"/>
              </a:spcAft>
              <a:buSzPts val="1800"/>
              <a:buChar char="○"/>
            </a:pPr>
            <a:r>
              <a:rPr lang="en" sz="1800"/>
              <a:t>Better than N-Gram base models</a:t>
            </a:r>
            <a:endParaRPr sz="1800"/>
          </a:p>
          <a:p>
            <a:pPr indent="-342900" lvl="1" marL="914400" rtl="0" algn="l">
              <a:spcBef>
                <a:spcPts val="0"/>
              </a:spcBef>
              <a:spcAft>
                <a:spcPts val="0"/>
              </a:spcAft>
              <a:buSzPts val="1800"/>
              <a:buChar char="○"/>
            </a:pPr>
            <a:r>
              <a:rPr lang="en" sz="1800"/>
              <a:t>Comparable with no-DP neural </a:t>
            </a:r>
            <a:r>
              <a:rPr lang="en" sz="1800"/>
              <a:t>models</a:t>
            </a:r>
            <a:r>
              <a:rPr lang="en" sz="1800"/>
              <a:t> (strong baselines)</a:t>
            </a:r>
            <a:endParaRPr sz="1800"/>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b="1" lang="en"/>
              <a:t>Scale through computation is the key to achieve strong privacy-utility trade-off</a:t>
            </a:r>
            <a:endParaRPr b="1"/>
          </a:p>
          <a:p>
            <a:pPr indent="-342900" lvl="1" marL="914400" rtl="0" algn="l">
              <a:spcBef>
                <a:spcPts val="0"/>
              </a:spcBef>
              <a:spcAft>
                <a:spcPts val="0"/>
              </a:spcAft>
              <a:buSzPts val="1800"/>
              <a:buChar char="○"/>
            </a:pPr>
            <a:r>
              <a:rPr b="1" lang="en" sz="1800"/>
              <a:t>6500 client devices per round</a:t>
            </a:r>
            <a:endParaRPr sz="1500">
              <a:solidFill>
                <a:srgbClr val="185ABC"/>
              </a:solidFill>
            </a:endParaRPr>
          </a:p>
        </p:txBody>
      </p:sp>
      <p:sp>
        <p:nvSpPr>
          <p:cNvPr id="862" name="Google Shape;862;p26"/>
          <p:cNvSpPr txBox="1"/>
          <p:nvPr/>
        </p:nvSpPr>
        <p:spPr>
          <a:xfrm>
            <a:off x="311700" y="4774775"/>
            <a:ext cx="8391600" cy="716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200">
                <a:solidFill>
                  <a:srgbClr val="595959"/>
                </a:solidFill>
              </a:rPr>
              <a:t>Federated Learning of Gboard Language Models with Differential Privacy 2023 </a:t>
            </a:r>
            <a:r>
              <a:rPr lang="en" sz="1200" u="sng">
                <a:solidFill>
                  <a:srgbClr val="0097A7"/>
                </a:solidFill>
                <a:hlinkClick r:id="rId3">
                  <a:extLst>
                    <a:ext uri="{A12FA001-AC4F-418D-AE19-62706E023703}">
                      <ahyp:hlinkClr val="tx"/>
                    </a:ext>
                  </a:extLst>
                </a:hlinkClick>
              </a:rPr>
              <a:t>https://arxiv.org/abs/2305.18465</a:t>
            </a:r>
            <a:r>
              <a:rPr lang="en" sz="1200">
                <a:solidFill>
                  <a:srgbClr val="595959"/>
                </a:solidFill>
              </a:rPr>
              <a:t> </a:t>
            </a:r>
            <a:endParaRPr sz="1200">
              <a:solidFill>
                <a:srgbClr val="59595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 name="Shape 866"/>
        <p:cNvGrpSpPr/>
        <p:nvPr/>
      </p:nvGrpSpPr>
      <p:grpSpPr>
        <a:xfrm>
          <a:off x="0" y="0"/>
          <a:ext cx="0" cy="0"/>
          <a:chOff x="0" y="0"/>
          <a:chExt cx="0" cy="0"/>
        </a:xfrm>
      </p:grpSpPr>
      <p:pic>
        <p:nvPicPr>
          <p:cNvPr id="867" name="Google Shape;867;p27"/>
          <p:cNvPicPr preferRelativeResize="0"/>
          <p:nvPr/>
        </p:nvPicPr>
        <p:blipFill>
          <a:blip r:embed="rId3">
            <a:alphaModFix/>
          </a:blip>
          <a:stretch>
            <a:fillRect/>
          </a:stretch>
        </p:blipFill>
        <p:spPr>
          <a:xfrm>
            <a:off x="159301" y="1290625"/>
            <a:ext cx="6532625" cy="3367223"/>
          </a:xfrm>
          <a:prstGeom prst="rect">
            <a:avLst/>
          </a:prstGeom>
          <a:noFill/>
          <a:ln>
            <a:noFill/>
          </a:ln>
        </p:spPr>
      </p:pic>
      <p:sp>
        <p:nvSpPr>
          <p:cNvPr id="868" name="Google Shape;868;p27"/>
          <p:cNvSpPr txBox="1"/>
          <p:nvPr>
            <p:ph type="title"/>
          </p:nvPr>
        </p:nvSpPr>
        <p:spPr>
          <a:xfrm>
            <a:off x="119225" y="216425"/>
            <a:ext cx="90249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2500"/>
              <a:t>Application in Production Gboard Language Models: DP </a:t>
            </a:r>
            <a:endParaRPr sz="2500"/>
          </a:p>
        </p:txBody>
      </p:sp>
      <p:sp>
        <p:nvSpPr>
          <p:cNvPr id="869" name="Google Shape;869;p27"/>
          <p:cNvSpPr/>
          <p:nvPr/>
        </p:nvSpPr>
        <p:spPr>
          <a:xfrm>
            <a:off x="6978450" y="856525"/>
            <a:ext cx="1555200" cy="815100"/>
          </a:xfrm>
          <a:prstGeom prst="rect">
            <a:avLst/>
          </a:prstGeom>
          <a:noFill/>
          <a:ln cap="flat" cmpd="sng" w="2857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solidFill>
                  <a:schemeClr val="dk1"/>
                </a:solidFill>
              </a:rPr>
              <a:t>2.6-zCDP, </a:t>
            </a:r>
            <a:endParaRPr sz="1500"/>
          </a:p>
          <a:p>
            <a:pPr indent="0" lvl="0" marL="0" rtl="0" algn="l">
              <a:spcBef>
                <a:spcPts val="0"/>
              </a:spcBef>
              <a:spcAft>
                <a:spcPts val="0"/>
              </a:spcAft>
              <a:buNone/>
            </a:pPr>
            <a:r>
              <a:rPr lang="en" sz="1500"/>
              <a:t>US Census Bureau</a:t>
            </a:r>
            <a:endParaRPr sz="1500"/>
          </a:p>
        </p:txBody>
      </p:sp>
      <p:cxnSp>
        <p:nvCxnSpPr>
          <p:cNvPr id="870" name="Google Shape;870;p27"/>
          <p:cNvCxnSpPr>
            <a:stCxn id="871" idx="1"/>
          </p:cNvCxnSpPr>
          <p:nvPr/>
        </p:nvCxnSpPr>
        <p:spPr>
          <a:xfrm rot="10800000">
            <a:off x="2907400" y="1467375"/>
            <a:ext cx="4484700" cy="1587300"/>
          </a:xfrm>
          <a:prstGeom prst="straightConnector1">
            <a:avLst/>
          </a:prstGeom>
          <a:noFill/>
          <a:ln cap="flat" cmpd="sng" w="28575">
            <a:solidFill>
              <a:srgbClr val="4285F4"/>
            </a:solidFill>
            <a:prstDash val="solid"/>
            <a:round/>
            <a:headEnd len="med" w="med" type="none"/>
            <a:tailEnd len="med" w="med" type="triangle"/>
          </a:ln>
        </p:spPr>
      </p:cxnSp>
      <p:sp>
        <p:nvSpPr>
          <p:cNvPr id="871" name="Google Shape;871;p27"/>
          <p:cNvSpPr/>
          <p:nvPr/>
        </p:nvSpPr>
        <p:spPr>
          <a:xfrm>
            <a:off x="7392100" y="2647125"/>
            <a:ext cx="1597500" cy="815100"/>
          </a:xfrm>
          <a:prstGeom prst="rect">
            <a:avLst/>
          </a:prstGeom>
          <a:noFill/>
          <a:ln cap="flat" cmpd="sng" w="2857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500">
                <a:solidFill>
                  <a:srgbClr val="000000"/>
                </a:solidFill>
              </a:rPr>
              <a:t>alternatively,</a:t>
            </a:r>
            <a:endParaRPr sz="1500">
              <a:solidFill>
                <a:srgbClr val="000000"/>
              </a:solidFill>
            </a:endParaRPr>
          </a:p>
          <a:p>
            <a:pPr indent="0" lvl="0" marL="0" rtl="0" algn="l">
              <a:spcBef>
                <a:spcPts val="0"/>
              </a:spcBef>
              <a:spcAft>
                <a:spcPts val="0"/>
              </a:spcAft>
              <a:buClr>
                <a:srgbClr val="000000"/>
              </a:buClr>
              <a:buSzPts val="1100"/>
              <a:buFont typeface="Arial"/>
              <a:buNone/>
            </a:pPr>
            <a:r>
              <a:rPr lang="en" sz="1500">
                <a:solidFill>
                  <a:srgbClr val="000000"/>
                </a:solidFill>
              </a:rPr>
              <a:t>(ε=</a:t>
            </a:r>
            <a:r>
              <a:rPr lang="en" sz="1500"/>
              <a:t>13.69</a:t>
            </a:r>
            <a:r>
              <a:rPr lang="en" sz="1500">
                <a:solidFill>
                  <a:srgbClr val="000000"/>
                </a:solidFill>
              </a:rPr>
              <a:t>, δ=10-</a:t>
            </a:r>
            <a:r>
              <a:rPr baseline="30000" lang="en" sz="1500">
                <a:solidFill>
                  <a:srgbClr val="000000"/>
                </a:solidFill>
              </a:rPr>
              <a:t>10</a:t>
            </a:r>
            <a:r>
              <a:rPr lang="en" sz="1500">
                <a:solidFill>
                  <a:srgbClr val="000000"/>
                </a:solidFill>
              </a:rPr>
              <a:t>)-DP</a:t>
            </a:r>
            <a:endParaRPr sz="1500"/>
          </a:p>
        </p:txBody>
      </p:sp>
      <p:sp>
        <p:nvSpPr>
          <p:cNvPr id="872" name="Google Shape;872;p27"/>
          <p:cNvSpPr/>
          <p:nvPr/>
        </p:nvSpPr>
        <p:spPr>
          <a:xfrm>
            <a:off x="7392100" y="3705725"/>
            <a:ext cx="1597500" cy="815100"/>
          </a:xfrm>
          <a:prstGeom prst="rect">
            <a:avLst/>
          </a:prstGeom>
          <a:noFill/>
          <a:ln cap="flat" cmpd="sng" w="2857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500">
                <a:solidFill>
                  <a:srgbClr val="000000"/>
                </a:solidFill>
              </a:rPr>
              <a:t>alternatively,</a:t>
            </a:r>
            <a:endParaRPr sz="1500">
              <a:solidFill>
                <a:srgbClr val="000000"/>
              </a:solidFill>
            </a:endParaRPr>
          </a:p>
          <a:p>
            <a:pPr indent="0" lvl="0" marL="0" rtl="0" algn="l">
              <a:spcBef>
                <a:spcPts val="0"/>
              </a:spcBef>
              <a:spcAft>
                <a:spcPts val="0"/>
              </a:spcAft>
              <a:buClr>
                <a:srgbClr val="000000"/>
              </a:buClr>
              <a:buSzPts val="1100"/>
              <a:buFont typeface="Arial"/>
              <a:buNone/>
            </a:pPr>
            <a:r>
              <a:rPr lang="en" sz="1500">
                <a:solidFill>
                  <a:srgbClr val="000000"/>
                </a:solidFill>
              </a:rPr>
              <a:t>(ε=4.49, δ=10</a:t>
            </a:r>
            <a:r>
              <a:rPr baseline="30000" lang="en" sz="1500">
                <a:solidFill>
                  <a:srgbClr val="000000"/>
                </a:solidFill>
              </a:rPr>
              <a:t>-10</a:t>
            </a:r>
            <a:r>
              <a:rPr lang="en" sz="1500">
                <a:solidFill>
                  <a:srgbClr val="000000"/>
                </a:solidFill>
              </a:rPr>
              <a:t>)-DP</a:t>
            </a:r>
            <a:endParaRPr sz="1500"/>
          </a:p>
        </p:txBody>
      </p:sp>
      <p:cxnSp>
        <p:nvCxnSpPr>
          <p:cNvPr id="873" name="Google Shape;873;p27"/>
          <p:cNvCxnSpPr>
            <a:stCxn id="872" idx="1"/>
          </p:cNvCxnSpPr>
          <p:nvPr/>
        </p:nvCxnSpPr>
        <p:spPr>
          <a:xfrm rot="10800000">
            <a:off x="4521700" y="3842975"/>
            <a:ext cx="2870400" cy="270300"/>
          </a:xfrm>
          <a:prstGeom prst="straightConnector1">
            <a:avLst/>
          </a:prstGeom>
          <a:noFill/>
          <a:ln cap="flat" cmpd="sng" w="28575">
            <a:solidFill>
              <a:srgbClr val="4285F4"/>
            </a:solidFill>
            <a:prstDash val="solid"/>
            <a:round/>
            <a:headEnd len="med" w="med" type="none"/>
            <a:tailEnd len="med" w="med" type="triangle"/>
          </a:ln>
        </p:spPr>
      </p:cxnSp>
      <p:sp>
        <p:nvSpPr>
          <p:cNvPr id="874" name="Google Shape;874;p27"/>
          <p:cNvSpPr txBox="1"/>
          <p:nvPr>
            <p:ph idx="1" type="body"/>
          </p:nvPr>
        </p:nvSpPr>
        <p:spPr>
          <a:xfrm>
            <a:off x="311700" y="4774775"/>
            <a:ext cx="8391600" cy="716400"/>
          </a:xfrm>
          <a:prstGeom prst="rect">
            <a:avLst/>
          </a:prstGeom>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200">
                <a:latin typeface="Google Sans"/>
                <a:ea typeface="Google Sans"/>
                <a:cs typeface="Google Sans"/>
                <a:sym typeface="Google Sans"/>
              </a:rPr>
              <a:t>Federated Learning of Gboard Language Models with Differential Privacy 2023 </a:t>
            </a:r>
            <a:r>
              <a:rPr lang="en" sz="1200" u="sng">
                <a:solidFill>
                  <a:schemeClr val="hlink"/>
                </a:solidFill>
                <a:latin typeface="Google Sans"/>
                <a:ea typeface="Google Sans"/>
                <a:cs typeface="Google Sans"/>
                <a:sym typeface="Google Sans"/>
                <a:hlinkClick r:id="rId4"/>
              </a:rPr>
              <a:t>https://arxiv.org/abs/2305.18465</a:t>
            </a:r>
            <a:r>
              <a:rPr lang="en" sz="1200">
                <a:latin typeface="Google Sans"/>
                <a:ea typeface="Google Sans"/>
                <a:cs typeface="Google Sans"/>
                <a:sym typeface="Google Sans"/>
              </a:rPr>
              <a:t> </a:t>
            </a:r>
            <a:endParaRPr sz="1200">
              <a:latin typeface="Google Sans"/>
              <a:ea typeface="Google Sans"/>
              <a:cs typeface="Google Sans"/>
              <a:sym typeface="Google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6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7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7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7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7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 name="Shape 878"/>
        <p:cNvGrpSpPr/>
        <p:nvPr/>
      </p:nvGrpSpPr>
      <p:grpSpPr>
        <a:xfrm>
          <a:off x="0" y="0"/>
          <a:ext cx="0" cy="0"/>
          <a:chOff x="0" y="0"/>
          <a:chExt cx="0" cy="0"/>
        </a:xfrm>
      </p:grpSpPr>
      <p:sp>
        <p:nvSpPr>
          <p:cNvPr id="879" name="Google Shape;879;p28"/>
          <p:cNvSpPr txBox="1"/>
          <p:nvPr>
            <p:ph type="title"/>
          </p:nvPr>
        </p:nvSpPr>
        <p:spPr>
          <a:xfrm>
            <a:off x="311700" y="292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Reporting DP guarantees</a:t>
            </a:r>
            <a:endParaRPr/>
          </a:p>
        </p:txBody>
      </p:sp>
      <p:sp>
        <p:nvSpPr>
          <p:cNvPr id="880" name="Google Shape;880;p28"/>
          <p:cNvSpPr txBox="1"/>
          <p:nvPr>
            <p:ph idx="1" type="body"/>
          </p:nvPr>
        </p:nvSpPr>
        <p:spPr>
          <a:xfrm>
            <a:off x="311700" y="1000075"/>
            <a:ext cx="8520600" cy="37677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chemeClr val="dk1"/>
              </a:buClr>
              <a:buSzPts val="1500"/>
              <a:buChar char="●"/>
            </a:pPr>
            <a:r>
              <a:rPr lang="en" sz="1500">
                <a:solidFill>
                  <a:schemeClr val="dk1"/>
                </a:solidFill>
              </a:rPr>
              <a:t>DP setting: </a:t>
            </a:r>
            <a:r>
              <a:rPr lang="en" sz="1500">
                <a:solidFill>
                  <a:srgbClr val="0277BD"/>
                </a:solidFill>
              </a:rPr>
              <a:t>c</a:t>
            </a:r>
            <a:r>
              <a:rPr lang="en" sz="1500">
                <a:solidFill>
                  <a:srgbClr val="0277BD"/>
                </a:solidFill>
              </a:rPr>
              <a:t>entral DP</a:t>
            </a:r>
            <a:r>
              <a:rPr lang="en" sz="1500">
                <a:solidFill>
                  <a:schemeClr val="dk1"/>
                </a:solidFill>
              </a:rPr>
              <a:t> with honest but curious server</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DP definition:</a:t>
            </a:r>
            <a:endParaRPr sz="1500">
              <a:solidFill>
                <a:schemeClr val="dk1"/>
              </a:solidFill>
            </a:endParaRPr>
          </a:p>
          <a:p>
            <a:pPr indent="-298450" lvl="1" marL="914400" rtl="0" algn="l">
              <a:spcBef>
                <a:spcPts val="0"/>
              </a:spcBef>
              <a:spcAft>
                <a:spcPts val="0"/>
              </a:spcAft>
              <a:buClr>
                <a:schemeClr val="dk1"/>
              </a:buClr>
              <a:buSzPts val="1100"/>
              <a:buChar char="○"/>
            </a:pPr>
            <a:r>
              <a:rPr b="1" lang="en" sz="1100">
                <a:solidFill>
                  <a:schemeClr val="dk1"/>
                </a:solidFill>
              </a:rPr>
              <a:t>Data accesses covered: </a:t>
            </a:r>
            <a:r>
              <a:rPr lang="en" sz="1100">
                <a:solidFill>
                  <a:schemeClr val="dk1"/>
                </a:solidFill>
              </a:rPr>
              <a:t>The DP guarantee applies to </a:t>
            </a:r>
            <a:r>
              <a:rPr lang="en" sz="1100">
                <a:solidFill>
                  <a:srgbClr val="0277BD"/>
                </a:solidFill>
              </a:rPr>
              <a:t>all well-behaved clients in a single training run</a:t>
            </a:r>
            <a:r>
              <a:rPr lang="en" sz="1100">
                <a:solidFill>
                  <a:schemeClr val="dk1"/>
                </a:solidFill>
              </a:rPr>
              <a:t>. We do not account for hyperparameter tuning, or the selection of the final model checkpoint using evaluation metrics or A/B testing in our guarantees. Public multilingual C4 data is used for pre-training.</a:t>
            </a:r>
            <a:endParaRPr sz="1100">
              <a:solidFill>
                <a:schemeClr val="dk1"/>
              </a:solidFill>
            </a:endParaRPr>
          </a:p>
          <a:p>
            <a:pPr indent="-298450" lvl="1" marL="914400" rtl="0" algn="l">
              <a:spcBef>
                <a:spcPts val="0"/>
              </a:spcBef>
              <a:spcAft>
                <a:spcPts val="0"/>
              </a:spcAft>
              <a:buClr>
                <a:schemeClr val="dk1"/>
              </a:buClr>
              <a:buSzPts val="1100"/>
              <a:buChar char="○"/>
            </a:pPr>
            <a:r>
              <a:rPr b="1" lang="en" sz="1100">
                <a:solidFill>
                  <a:schemeClr val="dk1"/>
                </a:solidFill>
              </a:rPr>
              <a:t>Final mechanism output:</a:t>
            </a:r>
            <a:r>
              <a:rPr lang="en" sz="1100">
                <a:solidFill>
                  <a:schemeClr val="dk1"/>
                </a:solidFill>
              </a:rPr>
              <a:t> Only the final model checkpoint is released for production launches, however all intermediate models are protected (including those sent to devices participating in federated learning).</a:t>
            </a:r>
            <a:endParaRPr sz="1100">
              <a:solidFill>
                <a:schemeClr val="dk1"/>
              </a:solidFill>
            </a:endParaRPr>
          </a:p>
          <a:p>
            <a:pPr indent="-298450" lvl="1" marL="914400" rtl="0" algn="l">
              <a:spcBef>
                <a:spcPts val="0"/>
              </a:spcBef>
              <a:spcAft>
                <a:spcPts val="0"/>
              </a:spcAft>
              <a:buClr>
                <a:schemeClr val="dk1"/>
              </a:buClr>
              <a:buSzPts val="1100"/>
              <a:buChar char="○"/>
            </a:pPr>
            <a:r>
              <a:rPr b="1" lang="en" sz="1100">
                <a:solidFill>
                  <a:schemeClr val="dk1"/>
                </a:solidFill>
              </a:rPr>
              <a:t>Unit of privacy:</a:t>
            </a:r>
            <a:r>
              <a:rPr b="1" lang="en" sz="1100">
                <a:solidFill>
                  <a:srgbClr val="0277BD"/>
                </a:solidFill>
              </a:rPr>
              <a:t> </a:t>
            </a:r>
            <a:r>
              <a:rPr lang="en" sz="1100">
                <a:solidFill>
                  <a:srgbClr val="0277BD"/>
                </a:solidFill>
              </a:rPr>
              <a:t>Device-level DP</a:t>
            </a:r>
            <a:r>
              <a:rPr lang="en" sz="1100">
                <a:solidFill>
                  <a:schemeClr val="dk1"/>
                </a:solidFill>
              </a:rPr>
              <a:t>; the device might have an arbitrarily large local dataset containing arbitrary training examples. For user’s with a single device, this corresponds directly to user-level DP.</a:t>
            </a:r>
            <a:endParaRPr sz="1100">
              <a:solidFill>
                <a:schemeClr val="dk1"/>
              </a:solidFill>
            </a:endParaRPr>
          </a:p>
          <a:p>
            <a:pPr indent="-298450" lvl="1" marL="914400" rtl="0" algn="l">
              <a:spcBef>
                <a:spcPts val="0"/>
              </a:spcBef>
              <a:spcAft>
                <a:spcPts val="0"/>
              </a:spcAft>
              <a:buClr>
                <a:schemeClr val="dk1"/>
              </a:buClr>
              <a:buSzPts val="1100"/>
              <a:buChar char="○"/>
            </a:pPr>
            <a:r>
              <a:rPr b="1" lang="en" sz="1100">
                <a:solidFill>
                  <a:schemeClr val="dk1"/>
                </a:solidFill>
              </a:rPr>
              <a:t>Adjacency definition for “neigbouring” datasets:</a:t>
            </a:r>
            <a:r>
              <a:rPr lang="en" sz="1100">
                <a:solidFill>
                  <a:schemeClr val="dk1"/>
                </a:solidFill>
              </a:rPr>
              <a:t> zero-out; in the absence of a client at any training step, we assume that the client’s model update gets replaced with the all zeros vector.</a:t>
            </a:r>
            <a:endParaRPr sz="11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Privacy accounting details</a:t>
            </a:r>
            <a:endParaRPr sz="1500">
              <a:solidFill>
                <a:schemeClr val="dk1"/>
              </a:solidFill>
            </a:endParaRPr>
          </a:p>
          <a:p>
            <a:pPr indent="-298450" lvl="1" marL="914400" rtl="0" algn="l">
              <a:spcBef>
                <a:spcPts val="0"/>
              </a:spcBef>
              <a:spcAft>
                <a:spcPts val="0"/>
              </a:spcAft>
              <a:buClr>
                <a:schemeClr val="dk1"/>
              </a:buClr>
              <a:buSzPts val="1100"/>
              <a:buChar char="○"/>
            </a:pPr>
            <a:r>
              <a:rPr b="1" lang="en" sz="1100">
                <a:solidFill>
                  <a:schemeClr val="dk1"/>
                </a:solidFill>
              </a:rPr>
              <a:t>Type of accounting:</a:t>
            </a:r>
            <a:r>
              <a:rPr lang="en" sz="1100">
                <a:solidFill>
                  <a:schemeClr val="dk1"/>
                </a:solidFill>
              </a:rPr>
              <a:t>  </a:t>
            </a:r>
            <a:r>
              <a:rPr lang="en" sz="1100">
                <a:solidFill>
                  <a:srgbClr val="0277BD"/>
                </a:solidFill>
              </a:rPr>
              <a:t>ρ−zCDP</a:t>
            </a:r>
            <a:r>
              <a:rPr lang="en" sz="1100">
                <a:solidFill>
                  <a:schemeClr val="dk1"/>
                </a:solidFill>
              </a:rPr>
              <a:t> and  (ϵ, δ)−DP</a:t>
            </a:r>
            <a:endParaRPr sz="1100">
              <a:solidFill>
                <a:schemeClr val="dk1"/>
              </a:solidFill>
            </a:endParaRPr>
          </a:p>
          <a:p>
            <a:pPr indent="-298450" lvl="1" marL="914400" rtl="0" algn="l">
              <a:spcBef>
                <a:spcPts val="0"/>
              </a:spcBef>
              <a:spcAft>
                <a:spcPts val="0"/>
              </a:spcAft>
              <a:buClr>
                <a:schemeClr val="dk1"/>
              </a:buClr>
              <a:buSzPts val="1100"/>
              <a:buChar char="○"/>
            </a:pPr>
            <a:r>
              <a:rPr b="1" lang="en" sz="1100">
                <a:solidFill>
                  <a:schemeClr val="dk1"/>
                </a:solidFill>
              </a:rPr>
              <a:t>Accounting assumptions:</a:t>
            </a:r>
            <a:r>
              <a:rPr lang="en" sz="1100">
                <a:solidFill>
                  <a:schemeClr val="dk1"/>
                </a:solidFill>
              </a:rPr>
              <a:t> there are at least a </a:t>
            </a:r>
            <a:r>
              <a:rPr lang="en" sz="1100">
                <a:solidFill>
                  <a:srgbClr val="0277BD"/>
                </a:solidFill>
              </a:rPr>
              <a:t>min-separation</a:t>
            </a:r>
            <a:r>
              <a:rPr lang="en" sz="1100">
                <a:solidFill>
                  <a:schemeClr val="dk1"/>
                </a:solidFill>
              </a:rPr>
              <a:t> number of rounds between two consecutive participation of a client that is </a:t>
            </a:r>
            <a:r>
              <a:rPr lang="en" sz="1100">
                <a:solidFill>
                  <a:srgbClr val="0277BD"/>
                </a:solidFill>
              </a:rPr>
              <a:t>enforced</a:t>
            </a:r>
            <a:r>
              <a:rPr lang="en" sz="1100">
                <a:solidFill>
                  <a:schemeClr val="dk1"/>
                </a:solidFill>
              </a:rPr>
              <a:t> by a timer on clients in the cross-device FL system</a:t>
            </a:r>
            <a:endParaRPr sz="1100">
              <a:solidFill>
                <a:schemeClr val="dk1"/>
              </a:solidFill>
            </a:endParaRPr>
          </a:p>
          <a:p>
            <a:pPr indent="-298450" lvl="1" marL="914400" rtl="0" algn="l">
              <a:spcBef>
                <a:spcPts val="0"/>
              </a:spcBef>
              <a:spcAft>
                <a:spcPts val="0"/>
              </a:spcAft>
              <a:buClr>
                <a:schemeClr val="dk1"/>
              </a:buClr>
              <a:buSzPts val="1100"/>
              <a:buChar char="○"/>
            </a:pPr>
            <a:r>
              <a:rPr b="1" lang="en" sz="1100">
                <a:solidFill>
                  <a:schemeClr val="dk1"/>
                </a:solidFill>
              </a:rPr>
              <a:t>The formal DP statement:</a:t>
            </a:r>
            <a:r>
              <a:rPr lang="en" sz="1100">
                <a:solidFill>
                  <a:schemeClr val="dk1"/>
                </a:solidFill>
              </a:rPr>
              <a:t> ρ−zCDP range in (0.2, 2), corresponding ϵ for (ϵ, δ)−DP in (4, 14) when δ = 10</a:t>
            </a:r>
            <a:r>
              <a:rPr baseline="30000" lang="en" sz="1100">
                <a:solidFill>
                  <a:schemeClr val="dk1"/>
                </a:solidFill>
              </a:rPr>
              <a:t>−10</a:t>
            </a:r>
            <a:endParaRPr baseline="30000" sz="1100">
              <a:solidFill>
                <a:schemeClr val="dk1"/>
              </a:solidFill>
            </a:endParaRPr>
          </a:p>
          <a:p>
            <a:pPr indent="-298450" lvl="1" marL="914400" rtl="0" algn="l">
              <a:spcBef>
                <a:spcPts val="0"/>
              </a:spcBef>
              <a:spcAft>
                <a:spcPts val="0"/>
              </a:spcAft>
              <a:buClr>
                <a:schemeClr val="dk1"/>
              </a:buClr>
              <a:buSzPts val="1100"/>
              <a:buChar char="○"/>
            </a:pPr>
            <a:r>
              <a:rPr b="1" lang="en" sz="1100">
                <a:solidFill>
                  <a:schemeClr val="dk1"/>
                </a:solidFill>
              </a:rPr>
              <a:t>Transparency and verifiability:</a:t>
            </a:r>
            <a:r>
              <a:rPr lang="en" sz="1100">
                <a:solidFill>
                  <a:schemeClr val="dk1"/>
                </a:solidFill>
              </a:rPr>
              <a:t> </a:t>
            </a:r>
            <a:r>
              <a:rPr lang="en" sz="1100">
                <a:solidFill>
                  <a:srgbClr val="0277BD"/>
                </a:solidFill>
              </a:rPr>
              <a:t>open-source code</a:t>
            </a:r>
            <a:endParaRPr sz="1100">
              <a:solidFill>
                <a:srgbClr val="0277BD"/>
              </a:solidFill>
            </a:endParaRPr>
          </a:p>
        </p:txBody>
      </p:sp>
      <p:sp>
        <p:nvSpPr>
          <p:cNvPr id="881" name="Google Shape;881;p28"/>
          <p:cNvSpPr txBox="1"/>
          <p:nvPr/>
        </p:nvSpPr>
        <p:spPr>
          <a:xfrm>
            <a:off x="3549550" y="4675875"/>
            <a:ext cx="5856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4285F4"/>
                </a:solidFill>
              </a:rPr>
              <a:t>Section 5.3 Target ε guidelines for ML models,</a:t>
            </a:r>
            <a:endParaRPr sz="1200">
              <a:solidFill>
                <a:srgbClr val="4285F4"/>
              </a:solidFill>
            </a:endParaRPr>
          </a:p>
          <a:p>
            <a:pPr indent="0" lvl="0" marL="0" rtl="0" algn="l">
              <a:spcBef>
                <a:spcPts val="0"/>
              </a:spcBef>
              <a:spcAft>
                <a:spcPts val="0"/>
              </a:spcAft>
              <a:buNone/>
            </a:pPr>
            <a:r>
              <a:rPr lang="en" sz="1200" u="sng">
                <a:solidFill>
                  <a:srgbClr val="0097A7"/>
                </a:solidFill>
                <a:hlinkClick r:id="rId3">
                  <a:extLst>
                    <a:ext uri="{A12FA001-AC4F-418D-AE19-62706E023703}">
                      <ahyp:hlinkClr val="tx"/>
                    </a:ext>
                  </a:extLst>
                </a:hlinkClick>
              </a:rPr>
              <a:t>How to DP-fy ML: A Practical Guide to Machine Learning with Differential Privacy</a:t>
            </a:r>
            <a:endParaRPr sz="1200">
              <a:solidFill>
                <a:srgbClr val="4285F4"/>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Open-source Code for DP FL</a:t>
            </a:r>
            <a:endParaRPr/>
          </a:p>
        </p:txBody>
      </p:sp>
      <p:sp>
        <p:nvSpPr>
          <p:cNvPr id="887" name="Google Shape;887;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 TFF aggregator </a:t>
            </a:r>
            <a:r>
              <a:rPr lang="en" sz="1500" u="sng">
                <a:solidFill>
                  <a:schemeClr val="hlink"/>
                </a:solidFill>
                <a:hlinkClick r:id="rId3"/>
              </a:rPr>
              <a:t>https://github.com/tensorflow/federated/blob/main/tensorflow_federated/python/aggregators/differential_privacy.py</a:t>
            </a:r>
            <a:r>
              <a:rPr lang="en" sz="1500"/>
              <a:t> </a:t>
            </a:r>
            <a:endParaRPr sz="1500"/>
          </a:p>
          <a:p>
            <a:pPr indent="-323850" lvl="0" marL="457200" rtl="0" algn="l">
              <a:spcBef>
                <a:spcPts val="0"/>
              </a:spcBef>
              <a:spcAft>
                <a:spcPts val="0"/>
              </a:spcAft>
              <a:buSzPts val="1500"/>
              <a:buChar char="●"/>
            </a:pPr>
            <a:r>
              <a:rPr lang="en" sz="1500"/>
              <a:t>TFP DPQuery </a:t>
            </a:r>
            <a:r>
              <a:rPr lang="en" sz="1500" u="sng">
                <a:solidFill>
                  <a:schemeClr val="hlink"/>
                </a:solidFill>
                <a:hlinkClick r:id="rId4"/>
              </a:rPr>
              <a:t>https://github.com/tensorflow/privacy/blob/master/tensorflow_privacy/privacy/dp_query/tree_aggregation_query.py</a:t>
            </a:r>
            <a:r>
              <a:rPr lang="en" sz="1500"/>
              <a:t> </a:t>
            </a:r>
            <a:endParaRPr sz="1500"/>
          </a:p>
          <a:p>
            <a:pPr indent="-323850" lvl="0" marL="457200" rtl="0" algn="l">
              <a:spcBef>
                <a:spcPts val="0"/>
              </a:spcBef>
              <a:spcAft>
                <a:spcPts val="0"/>
              </a:spcAft>
              <a:buSzPts val="1500"/>
              <a:buChar char="●"/>
            </a:pPr>
            <a:r>
              <a:rPr lang="en" sz="1500"/>
              <a:t>DP accounting </a:t>
            </a:r>
            <a:r>
              <a:rPr lang="en" sz="1500" u="sng">
                <a:solidFill>
                  <a:schemeClr val="hlink"/>
                </a:solidFill>
                <a:hlinkClick r:id="rId5"/>
              </a:rPr>
              <a:t>https://github.com/google-research/federated/blob/master/dp_ftrl/blogpost_supplemental_privacy_accounting.ipynb</a:t>
            </a:r>
            <a:r>
              <a:rPr lang="en" sz="1500"/>
              <a:t> </a:t>
            </a:r>
            <a:endParaRPr sz="1500"/>
          </a:p>
          <a:p>
            <a:pPr indent="-323850" lvl="0" marL="457200" rtl="0" algn="l">
              <a:spcBef>
                <a:spcPts val="0"/>
              </a:spcBef>
              <a:spcAft>
                <a:spcPts val="0"/>
              </a:spcAft>
              <a:buSzPts val="1500"/>
              <a:buChar char="●"/>
            </a:pPr>
            <a:r>
              <a:rPr lang="en" sz="1500"/>
              <a:t>FL system </a:t>
            </a:r>
            <a:r>
              <a:rPr lang="en" sz="1500" u="sng">
                <a:solidFill>
                  <a:schemeClr val="hlink"/>
                </a:solidFill>
                <a:hlinkClick r:id="rId6"/>
              </a:rPr>
              <a:t>https://github.com/google/federated-compute</a:t>
            </a:r>
            <a:r>
              <a:rPr lang="en" sz="1500"/>
              <a:t> </a:t>
            </a:r>
            <a:endParaRPr sz="1500"/>
          </a:p>
        </p:txBody>
      </p:sp>
      <p:sp>
        <p:nvSpPr>
          <p:cNvPr id="888" name="Google Shape;888;p29"/>
          <p:cNvSpPr txBox="1"/>
          <p:nvPr>
            <p:ph idx="1" type="body"/>
          </p:nvPr>
        </p:nvSpPr>
        <p:spPr>
          <a:xfrm>
            <a:off x="311700" y="4698575"/>
            <a:ext cx="8391600" cy="716400"/>
          </a:xfrm>
          <a:prstGeom prst="rect">
            <a:avLst/>
          </a:prstGeom>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200"/>
              <a:t>Federated Learning of Gboard Language Models with Differential Privacy 2023 </a:t>
            </a:r>
            <a:r>
              <a:rPr lang="en" sz="1200" u="sng">
                <a:solidFill>
                  <a:schemeClr val="hlink"/>
                </a:solidFill>
                <a:hlinkClick r:id="rId7"/>
              </a:rPr>
              <a:t>https://arxiv.org/abs/2305.18465</a:t>
            </a:r>
            <a:r>
              <a:rPr lang="en" sz="1200"/>
              <a:t> </a:t>
            </a:r>
            <a:endParaRPr sz="12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sp>
        <p:nvSpPr>
          <p:cNvPr id="893" name="Google Shape;893;p30"/>
          <p:cNvSpPr txBox="1"/>
          <p:nvPr>
            <p:ph idx="4294967295" type="body"/>
          </p:nvPr>
        </p:nvSpPr>
        <p:spPr>
          <a:xfrm>
            <a:off x="158550" y="4705200"/>
            <a:ext cx="8391600" cy="716400"/>
          </a:xfrm>
          <a:prstGeom prst="rect">
            <a:avLst/>
          </a:prstGeom>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200">
                <a:latin typeface="Google Sans"/>
                <a:ea typeface="Google Sans"/>
                <a:cs typeface="Google Sans"/>
                <a:sym typeface="Google Sans"/>
              </a:rPr>
              <a:t>(Amplified) Banded Matrix Factorization: A unified approach to private training 2023 </a:t>
            </a:r>
            <a:r>
              <a:rPr lang="en" sz="1200" u="sng">
                <a:solidFill>
                  <a:schemeClr val="hlink"/>
                </a:solidFill>
                <a:latin typeface="Google Sans"/>
                <a:ea typeface="Google Sans"/>
                <a:cs typeface="Google Sans"/>
                <a:sym typeface="Google Sans"/>
                <a:hlinkClick r:id="rId3"/>
              </a:rPr>
              <a:t>https://arxiv.org/abs/2306.08153</a:t>
            </a:r>
            <a:r>
              <a:rPr lang="en" sz="1200">
                <a:latin typeface="Google Sans"/>
                <a:ea typeface="Google Sans"/>
                <a:cs typeface="Google Sans"/>
                <a:sym typeface="Google Sans"/>
              </a:rPr>
              <a:t> </a:t>
            </a:r>
            <a:endParaRPr sz="1200">
              <a:latin typeface="Google Sans"/>
              <a:ea typeface="Google Sans"/>
              <a:cs typeface="Google Sans"/>
              <a:sym typeface="Google Sans"/>
            </a:endParaRPr>
          </a:p>
        </p:txBody>
      </p:sp>
      <p:pic>
        <p:nvPicPr>
          <p:cNvPr id="894" name="Google Shape;894;p30"/>
          <p:cNvPicPr preferRelativeResize="0"/>
          <p:nvPr/>
        </p:nvPicPr>
        <p:blipFill>
          <a:blip r:embed="rId4">
            <a:alphaModFix/>
          </a:blip>
          <a:stretch>
            <a:fillRect/>
          </a:stretch>
        </p:blipFill>
        <p:spPr>
          <a:xfrm>
            <a:off x="888301" y="1468025"/>
            <a:ext cx="4218275" cy="2672390"/>
          </a:xfrm>
          <a:prstGeom prst="rect">
            <a:avLst/>
          </a:prstGeom>
          <a:noFill/>
          <a:ln>
            <a:noFill/>
          </a:ln>
        </p:spPr>
      </p:pic>
      <p:sp>
        <p:nvSpPr>
          <p:cNvPr id="895" name="Google Shape;895;p30"/>
          <p:cNvSpPr txBox="1"/>
          <p:nvPr/>
        </p:nvSpPr>
        <p:spPr>
          <a:xfrm>
            <a:off x="914400" y="1201050"/>
            <a:ext cx="180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User-level DP</a:t>
            </a:r>
            <a:endParaRPr/>
          </a:p>
        </p:txBody>
      </p:sp>
      <p:cxnSp>
        <p:nvCxnSpPr>
          <p:cNvPr id="896" name="Google Shape;896;p30"/>
          <p:cNvCxnSpPr>
            <a:stCxn id="897" idx="1"/>
          </p:cNvCxnSpPr>
          <p:nvPr/>
        </p:nvCxnSpPr>
        <p:spPr>
          <a:xfrm flipH="1">
            <a:off x="4989326" y="1801350"/>
            <a:ext cx="1292100" cy="57000"/>
          </a:xfrm>
          <a:prstGeom prst="straightConnector1">
            <a:avLst/>
          </a:prstGeom>
          <a:noFill/>
          <a:ln cap="flat" cmpd="sng" w="28575">
            <a:solidFill>
              <a:srgbClr val="4285F4"/>
            </a:solidFill>
            <a:prstDash val="solid"/>
            <a:round/>
            <a:headEnd len="med" w="med" type="none"/>
            <a:tailEnd len="med" w="med" type="triangle"/>
          </a:ln>
        </p:spPr>
      </p:cxnSp>
      <p:sp>
        <p:nvSpPr>
          <p:cNvPr id="897" name="Google Shape;897;p30"/>
          <p:cNvSpPr/>
          <p:nvPr/>
        </p:nvSpPr>
        <p:spPr>
          <a:xfrm>
            <a:off x="6281426" y="1601250"/>
            <a:ext cx="1707000" cy="400200"/>
          </a:xfrm>
          <a:prstGeom prst="rect">
            <a:avLst/>
          </a:prstGeom>
          <a:noFill/>
          <a:ln cap="flat" cmpd="sng" w="2857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solidFill>
                  <a:srgbClr val="000000"/>
                </a:solidFill>
              </a:rPr>
              <a:t>(</a:t>
            </a:r>
            <a:r>
              <a:rPr b="1" lang="en" sz="1200">
                <a:solidFill>
                  <a:srgbClr val="000000"/>
                </a:solidFill>
              </a:rPr>
              <a:t>ε=</a:t>
            </a:r>
            <a:r>
              <a:rPr b="1" lang="en" sz="1200"/>
              <a:t>4.35</a:t>
            </a:r>
            <a:r>
              <a:rPr lang="en" sz="1200">
                <a:solidFill>
                  <a:srgbClr val="000000"/>
                </a:solidFill>
              </a:rPr>
              <a:t>, δ=10</a:t>
            </a:r>
            <a:r>
              <a:rPr baseline="30000" lang="en" sz="1200">
                <a:solidFill>
                  <a:srgbClr val="000000"/>
                </a:solidFill>
              </a:rPr>
              <a:t>-10</a:t>
            </a:r>
            <a:r>
              <a:rPr lang="en" sz="1200">
                <a:solidFill>
                  <a:srgbClr val="000000"/>
                </a:solidFill>
              </a:rPr>
              <a:t>)-DP</a:t>
            </a:r>
            <a:endParaRPr sz="1200"/>
          </a:p>
        </p:txBody>
      </p:sp>
      <p:cxnSp>
        <p:nvCxnSpPr>
          <p:cNvPr id="898" name="Google Shape;898;p30"/>
          <p:cNvCxnSpPr>
            <a:stCxn id="899" idx="1"/>
          </p:cNvCxnSpPr>
          <p:nvPr/>
        </p:nvCxnSpPr>
        <p:spPr>
          <a:xfrm rot="10800000">
            <a:off x="5016775" y="2271150"/>
            <a:ext cx="1169100" cy="632100"/>
          </a:xfrm>
          <a:prstGeom prst="straightConnector1">
            <a:avLst/>
          </a:prstGeom>
          <a:noFill/>
          <a:ln cap="flat" cmpd="sng" w="28575">
            <a:solidFill>
              <a:srgbClr val="4285F4"/>
            </a:solidFill>
            <a:prstDash val="solid"/>
            <a:round/>
            <a:headEnd len="med" w="med" type="none"/>
            <a:tailEnd len="med" w="med" type="triangle"/>
          </a:ln>
        </p:spPr>
      </p:cxnSp>
      <p:sp>
        <p:nvSpPr>
          <p:cNvPr id="899" name="Google Shape;899;p30"/>
          <p:cNvSpPr/>
          <p:nvPr/>
        </p:nvSpPr>
        <p:spPr>
          <a:xfrm>
            <a:off x="6185875" y="2703150"/>
            <a:ext cx="1707000" cy="400200"/>
          </a:xfrm>
          <a:prstGeom prst="rect">
            <a:avLst/>
          </a:prstGeom>
          <a:noFill/>
          <a:ln cap="flat" cmpd="sng" w="2857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solidFill>
                  <a:srgbClr val="000000"/>
                </a:solidFill>
              </a:rPr>
              <a:t>(ε=</a:t>
            </a:r>
            <a:r>
              <a:rPr lang="en" sz="1200"/>
              <a:t>6.69</a:t>
            </a:r>
            <a:r>
              <a:rPr lang="en" sz="1200">
                <a:solidFill>
                  <a:srgbClr val="000000"/>
                </a:solidFill>
              </a:rPr>
              <a:t>, δ=10</a:t>
            </a:r>
            <a:r>
              <a:rPr baseline="30000" lang="en" sz="1200">
                <a:solidFill>
                  <a:srgbClr val="000000"/>
                </a:solidFill>
              </a:rPr>
              <a:t>-10</a:t>
            </a:r>
            <a:r>
              <a:rPr lang="en" sz="1200">
                <a:solidFill>
                  <a:srgbClr val="000000"/>
                </a:solidFill>
              </a:rPr>
              <a:t>)-DP</a:t>
            </a:r>
            <a:endParaRPr sz="1200"/>
          </a:p>
        </p:txBody>
      </p:sp>
      <p:sp>
        <p:nvSpPr>
          <p:cNvPr id="900" name="Google Shape;900;p30"/>
          <p:cNvSpPr txBox="1"/>
          <p:nvPr/>
        </p:nvSpPr>
        <p:spPr>
          <a:xfrm>
            <a:off x="3505200" y="1201050"/>
            <a:ext cx="180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Gboard Spanish LM</a:t>
            </a:r>
            <a:endParaRPr/>
          </a:p>
        </p:txBody>
      </p:sp>
      <p:sp>
        <p:nvSpPr>
          <p:cNvPr id="901" name="Google Shape;901;p30"/>
          <p:cNvSpPr txBox="1"/>
          <p:nvPr>
            <p:ph type="title"/>
          </p:nvPr>
        </p:nvSpPr>
        <p:spPr>
          <a:xfrm>
            <a:off x="311700" y="292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Can we do even better?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9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0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9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9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9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31"/>
          <p:cNvSpPr txBox="1"/>
          <p:nvPr>
            <p:ph idx="4294967295" type="title"/>
          </p:nvPr>
        </p:nvSpPr>
        <p:spPr>
          <a:xfrm>
            <a:off x="268300" y="264375"/>
            <a:ext cx="8177400" cy="4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30"/>
              <a:t>Takeaways </a:t>
            </a:r>
            <a:endParaRPr sz="2530"/>
          </a:p>
        </p:txBody>
      </p:sp>
      <p:sp>
        <p:nvSpPr>
          <p:cNvPr id="907" name="Google Shape;907;p31"/>
          <p:cNvSpPr txBox="1"/>
          <p:nvPr/>
        </p:nvSpPr>
        <p:spPr>
          <a:xfrm>
            <a:off x="152400" y="1084175"/>
            <a:ext cx="8991600" cy="2847600"/>
          </a:xfrm>
          <a:prstGeom prst="rect">
            <a:avLst/>
          </a:prstGeom>
          <a:noFill/>
          <a:ln>
            <a:noFill/>
          </a:ln>
        </p:spPr>
        <p:txBody>
          <a:bodyPr anchorCtr="0" anchor="t" bIns="91425" lIns="91425" spcFirstLastPara="1" rIns="91425" wrap="square" tIns="91425">
            <a:spAutoFit/>
          </a:bodyPr>
          <a:lstStyle/>
          <a:p>
            <a:pPr indent="-342900" lvl="0" marL="457200" rtl="0" algn="l">
              <a:lnSpc>
                <a:spcPct val="150000"/>
              </a:lnSpc>
              <a:spcBef>
                <a:spcPts val="0"/>
              </a:spcBef>
              <a:spcAft>
                <a:spcPts val="0"/>
              </a:spcAft>
              <a:buClr>
                <a:schemeClr val="dk1"/>
              </a:buClr>
              <a:buSzPts val="1800"/>
              <a:buChar char="●"/>
            </a:pPr>
            <a:r>
              <a:rPr lang="en" sz="1800"/>
              <a:t>(</a:t>
            </a:r>
            <a:r>
              <a:rPr lang="en" sz="1800"/>
              <a:t>Differential) privacy is achievable in practice</a:t>
            </a:r>
            <a:endParaRPr sz="1800"/>
          </a:p>
          <a:p>
            <a:pPr indent="-317500" lvl="1" marL="914400" rtl="0" algn="l">
              <a:lnSpc>
                <a:spcPct val="150000"/>
              </a:lnSpc>
              <a:spcBef>
                <a:spcPts val="0"/>
              </a:spcBef>
              <a:spcAft>
                <a:spcPts val="0"/>
              </a:spcAft>
              <a:buSzPts val="1400"/>
              <a:buChar char="○"/>
            </a:pPr>
            <a:r>
              <a:rPr lang="en"/>
              <a:t>Through system algorithm co-design</a:t>
            </a:r>
            <a:endParaRPr/>
          </a:p>
          <a:p>
            <a:pPr indent="-317500" lvl="1" marL="914400" rtl="0" algn="l">
              <a:lnSpc>
                <a:spcPct val="150000"/>
              </a:lnSpc>
              <a:spcBef>
                <a:spcPts val="0"/>
              </a:spcBef>
              <a:spcAft>
                <a:spcPts val="0"/>
              </a:spcAft>
              <a:buSzPts val="1400"/>
              <a:buChar char="○"/>
            </a:pPr>
            <a:r>
              <a:rPr lang="en"/>
              <a:t>Scale is the key: large amount of data and computation resources</a:t>
            </a:r>
            <a:endParaRPr/>
          </a:p>
          <a:p>
            <a:pPr indent="-317500" lvl="1" marL="914400" rtl="0" algn="l">
              <a:lnSpc>
                <a:spcPct val="150000"/>
              </a:lnSpc>
              <a:spcBef>
                <a:spcPts val="0"/>
              </a:spcBef>
              <a:spcAft>
                <a:spcPts val="0"/>
              </a:spcAft>
              <a:buSzPts val="1400"/>
              <a:buChar char="○"/>
            </a:pPr>
            <a:r>
              <a:rPr lang="en"/>
              <a:t>Improving privacy-utility trade-off by </a:t>
            </a:r>
            <a:r>
              <a:rPr lang="en">
                <a:solidFill>
                  <a:schemeClr val="dk1"/>
                </a:solidFill>
              </a:rPr>
              <a:t>public data, </a:t>
            </a:r>
            <a:r>
              <a:rPr lang="en"/>
              <a:t>new algorithms, DP mechanism and accounting</a:t>
            </a:r>
            <a:endParaRPr/>
          </a:p>
          <a:p>
            <a:pPr indent="-342900" lvl="0" marL="457200" rtl="0" algn="l">
              <a:lnSpc>
                <a:spcPct val="150000"/>
              </a:lnSpc>
              <a:spcBef>
                <a:spcPts val="0"/>
              </a:spcBef>
              <a:spcAft>
                <a:spcPts val="0"/>
              </a:spcAft>
              <a:buSzPts val="1800"/>
              <a:buChar char="●"/>
            </a:pPr>
            <a:r>
              <a:rPr lang="en" sz="1800"/>
              <a:t>Privacy is not “free”</a:t>
            </a:r>
            <a:endParaRPr sz="1800"/>
          </a:p>
          <a:p>
            <a:pPr indent="-317500" lvl="1" marL="914400" rtl="0" algn="l">
              <a:lnSpc>
                <a:spcPct val="150000"/>
              </a:lnSpc>
              <a:spcBef>
                <a:spcPts val="0"/>
              </a:spcBef>
              <a:spcAft>
                <a:spcPts val="0"/>
              </a:spcAft>
              <a:buSzPts val="1400"/>
              <a:buChar char="○"/>
            </a:pPr>
            <a:r>
              <a:rPr lang="en"/>
              <a:t>Computation and </a:t>
            </a:r>
            <a:r>
              <a:rPr lang="en"/>
              <a:t>infrastructure</a:t>
            </a:r>
            <a:r>
              <a:rPr lang="en"/>
              <a:t> support</a:t>
            </a:r>
            <a:endParaRPr/>
          </a:p>
          <a:p>
            <a:pPr indent="-317500" lvl="1" marL="914400" rtl="0" algn="l">
              <a:lnSpc>
                <a:spcPct val="150000"/>
              </a:lnSpc>
              <a:spcBef>
                <a:spcPts val="0"/>
              </a:spcBef>
              <a:spcAft>
                <a:spcPts val="0"/>
              </a:spcAft>
              <a:buSzPts val="1400"/>
              <a:buChar char="○"/>
            </a:pPr>
            <a:r>
              <a:rPr lang="en"/>
              <a:t>Common understanding of the techniques: verifiable, auditing</a:t>
            </a:r>
            <a:endParaRPr/>
          </a:p>
          <a:p>
            <a:pPr indent="-317500" lvl="1" marL="914400" rtl="0" algn="l">
              <a:lnSpc>
                <a:spcPct val="150000"/>
              </a:lnSpc>
              <a:spcBef>
                <a:spcPts val="0"/>
              </a:spcBef>
              <a:spcAft>
                <a:spcPts val="0"/>
              </a:spcAft>
              <a:buSzPts val="1400"/>
              <a:buChar char="○"/>
            </a:pPr>
            <a:r>
              <a:rPr lang="en"/>
              <a:t>Engineering efforts / migration cost</a:t>
            </a:r>
            <a:endParaRPr/>
          </a:p>
        </p:txBody>
      </p:sp>
      <p:sp>
        <p:nvSpPr>
          <p:cNvPr id="908" name="Google Shape;908;p31"/>
          <p:cNvSpPr txBox="1"/>
          <p:nvPr>
            <p:ph type="title"/>
          </p:nvPr>
        </p:nvSpPr>
        <p:spPr>
          <a:xfrm>
            <a:off x="6126650" y="264375"/>
            <a:ext cx="3795300" cy="603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0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4" name="Shape 64"/>
        <p:cNvGrpSpPr/>
        <p:nvPr/>
      </p:nvGrpSpPr>
      <p:grpSpPr>
        <a:xfrm>
          <a:off x="0" y="0"/>
          <a:ext cx="0" cy="0"/>
          <a:chOff x="0" y="0"/>
          <a:chExt cx="0" cy="0"/>
        </a:xfrm>
      </p:grpSpPr>
      <p:sp>
        <p:nvSpPr>
          <p:cNvPr id="65" name="Google Shape;65;p15"/>
          <p:cNvSpPr/>
          <p:nvPr/>
        </p:nvSpPr>
        <p:spPr>
          <a:xfrm rot="406794">
            <a:off x="7564989" y="1375812"/>
            <a:ext cx="1031920" cy="692999"/>
          </a:xfrm>
          <a:prstGeom prst="cloud">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 name="Google Shape;66;p15"/>
          <p:cNvGrpSpPr/>
          <p:nvPr/>
        </p:nvGrpSpPr>
        <p:grpSpPr>
          <a:xfrm>
            <a:off x="4179499" y="2095873"/>
            <a:ext cx="420743" cy="809701"/>
            <a:chOff x="7409364" y="2042467"/>
            <a:chExt cx="548700" cy="828000"/>
          </a:xfrm>
        </p:grpSpPr>
        <p:sp>
          <p:nvSpPr>
            <p:cNvPr id="67" name="Google Shape;67;p15"/>
            <p:cNvSpPr/>
            <p:nvPr/>
          </p:nvSpPr>
          <p:spPr>
            <a:xfrm>
              <a:off x="7409364" y="2042467"/>
              <a:ext cx="548700" cy="828000"/>
            </a:xfrm>
            <a:prstGeom prst="cube">
              <a:avLst>
                <a:gd fmla="val 25000" name="adj"/>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500"/>
            </a:p>
          </p:txBody>
        </p:sp>
        <p:sp>
          <p:nvSpPr>
            <p:cNvPr id="68" name="Google Shape;68;p15"/>
            <p:cNvSpPr/>
            <p:nvPr/>
          </p:nvSpPr>
          <p:spPr>
            <a:xfrm>
              <a:off x="7458975" y="2215075"/>
              <a:ext cx="314100" cy="41400"/>
            </a:xfrm>
            <a:prstGeom prst="rect">
              <a:avLst/>
            </a:prstGeom>
            <a:solidFill>
              <a:srgbClr val="BDBDBD"/>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a:off x="7458975" y="2274750"/>
              <a:ext cx="314100" cy="41400"/>
            </a:xfrm>
            <a:prstGeom prst="rect">
              <a:avLst/>
            </a:prstGeom>
            <a:solidFill>
              <a:srgbClr val="BDBDBD"/>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a:off x="7458975" y="2334425"/>
              <a:ext cx="314100" cy="41400"/>
            </a:xfrm>
            <a:prstGeom prst="rect">
              <a:avLst/>
            </a:prstGeom>
            <a:solidFill>
              <a:srgbClr val="BDBDBD"/>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 name="Google Shape;71;p15"/>
            <p:cNvCxnSpPr/>
            <p:nvPr/>
          </p:nvCxnSpPr>
          <p:spPr>
            <a:xfrm>
              <a:off x="7458375" y="2401700"/>
              <a:ext cx="10200" cy="0"/>
            </a:xfrm>
            <a:prstGeom prst="straightConnector1">
              <a:avLst/>
            </a:prstGeom>
            <a:noFill/>
            <a:ln cap="rnd" cmpd="sng" w="9525">
              <a:solidFill>
                <a:srgbClr val="666666"/>
              </a:solidFill>
              <a:prstDash val="solid"/>
              <a:round/>
              <a:headEnd len="med" w="med" type="none"/>
              <a:tailEnd len="med" w="med" type="none"/>
            </a:ln>
          </p:spPr>
        </p:cxnSp>
        <p:cxnSp>
          <p:nvCxnSpPr>
            <p:cNvPr id="72" name="Google Shape;72;p15"/>
            <p:cNvCxnSpPr/>
            <p:nvPr/>
          </p:nvCxnSpPr>
          <p:spPr>
            <a:xfrm>
              <a:off x="7486725" y="2401700"/>
              <a:ext cx="10200" cy="0"/>
            </a:xfrm>
            <a:prstGeom prst="straightConnector1">
              <a:avLst/>
            </a:prstGeom>
            <a:noFill/>
            <a:ln cap="rnd" cmpd="sng" w="9525">
              <a:solidFill>
                <a:srgbClr val="666666"/>
              </a:solidFill>
              <a:prstDash val="solid"/>
              <a:round/>
              <a:headEnd len="med" w="med" type="none"/>
              <a:tailEnd len="med" w="med" type="none"/>
            </a:ln>
          </p:spPr>
        </p:cxnSp>
        <p:cxnSp>
          <p:nvCxnSpPr>
            <p:cNvPr id="73" name="Google Shape;73;p15"/>
            <p:cNvCxnSpPr/>
            <p:nvPr/>
          </p:nvCxnSpPr>
          <p:spPr>
            <a:xfrm>
              <a:off x="7449950" y="2832150"/>
              <a:ext cx="332100" cy="0"/>
            </a:xfrm>
            <a:prstGeom prst="straightConnector1">
              <a:avLst/>
            </a:prstGeom>
            <a:noFill/>
            <a:ln cap="rnd" cmpd="sng" w="9525">
              <a:solidFill>
                <a:srgbClr val="666666"/>
              </a:solidFill>
              <a:prstDash val="solid"/>
              <a:round/>
              <a:headEnd len="med" w="med" type="none"/>
              <a:tailEnd len="med" w="med" type="none"/>
            </a:ln>
          </p:spPr>
        </p:cxnSp>
        <p:cxnSp>
          <p:nvCxnSpPr>
            <p:cNvPr id="74" name="Google Shape;74;p15"/>
            <p:cNvCxnSpPr/>
            <p:nvPr/>
          </p:nvCxnSpPr>
          <p:spPr>
            <a:xfrm>
              <a:off x="7449950" y="2817110"/>
              <a:ext cx="332100" cy="0"/>
            </a:xfrm>
            <a:prstGeom prst="straightConnector1">
              <a:avLst/>
            </a:prstGeom>
            <a:noFill/>
            <a:ln cap="rnd" cmpd="sng" w="9525">
              <a:solidFill>
                <a:srgbClr val="666666"/>
              </a:solidFill>
              <a:prstDash val="solid"/>
              <a:round/>
              <a:headEnd len="med" w="med" type="none"/>
              <a:tailEnd len="med" w="med" type="none"/>
            </a:ln>
          </p:spPr>
        </p:cxnSp>
        <p:cxnSp>
          <p:nvCxnSpPr>
            <p:cNvPr id="75" name="Google Shape;75;p15"/>
            <p:cNvCxnSpPr/>
            <p:nvPr/>
          </p:nvCxnSpPr>
          <p:spPr>
            <a:xfrm>
              <a:off x="7449950" y="2802060"/>
              <a:ext cx="332100" cy="0"/>
            </a:xfrm>
            <a:prstGeom prst="straightConnector1">
              <a:avLst/>
            </a:prstGeom>
            <a:noFill/>
            <a:ln cap="rnd" cmpd="sng" w="9525">
              <a:solidFill>
                <a:srgbClr val="666666"/>
              </a:solidFill>
              <a:prstDash val="solid"/>
              <a:round/>
              <a:headEnd len="med" w="med" type="none"/>
              <a:tailEnd len="med" w="med" type="none"/>
            </a:ln>
          </p:spPr>
        </p:cxnSp>
        <p:cxnSp>
          <p:nvCxnSpPr>
            <p:cNvPr id="76" name="Google Shape;76;p15"/>
            <p:cNvCxnSpPr/>
            <p:nvPr/>
          </p:nvCxnSpPr>
          <p:spPr>
            <a:xfrm>
              <a:off x="7449950" y="2787010"/>
              <a:ext cx="332100" cy="0"/>
            </a:xfrm>
            <a:prstGeom prst="straightConnector1">
              <a:avLst/>
            </a:prstGeom>
            <a:noFill/>
            <a:ln cap="rnd" cmpd="sng" w="9525">
              <a:solidFill>
                <a:srgbClr val="666666"/>
              </a:solidFill>
              <a:prstDash val="solid"/>
              <a:round/>
              <a:headEnd len="med" w="med" type="none"/>
              <a:tailEnd len="med" w="med" type="none"/>
            </a:ln>
          </p:spPr>
        </p:cxnSp>
      </p:grpSp>
      <p:cxnSp>
        <p:nvCxnSpPr>
          <p:cNvPr id="77" name="Google Shape;77;p15"/>
          <p:cNvCxnSpPr/>
          <p:nvPr/>
        </p:nvCxnSpPr>
        <p:spPr>
          <a:xfrm flipH="1">
            <a:off x="2131850" y="1224525"/>
            <a:ext cx="264900" cy="336900"/>
          </a:xfrm>
          <a:prstGeom prst="straightConnector1">
            <a:avLst/>
          </a:prstGeom>
          <a:noFill/>
          <a:ln cap="rnd" cmpd="sng" w="76200">
            <a:solidFill>
              <a:schemeClr val="lt1"/>
            </a:solidFill>
            <a:prstDash val="dot"/>
            <a:round/>
            <a:headEnd len="med" w="med" type="none"/>
            <a:tailEnd len="med" w="med" type="none"/>
          </a:ln>
        </p:spPr>
      </p:cxnSp>
      <p:sp>
        <p:nvSpPr>
          <p:cNvPr id="78" name="Google Shape;78;p15"/>
          <p:cNvSpPr/>
          <p:nvPr/>
        </p:nvSpPr>
        <p:spPr>
          <a:xfrm flipH="1" rot="8751961">
            <a:off x="3040475" y="2714791"/>
            <a:ext cx="988006" cy="634368"/>
          </a:xfrm>
          <a:prstGeom prst="bentArrow">
            <a:avLst>
              <a:gd fmla="val 25000" name="adj1"/>
              <a:gd fmla="val 17582" name="adj2"/>
              <a:gd fmla="val 20596" name="adj3"/>
              <a:gd fmla="val 87500" name="adj4"/>
            </a:avLst>
          </a:prstGeom>
          <a:solidFill>
            <a:srgbClr val="7833A8">
              <a:alpha val="41150"/>
            </a:srgbClr>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grpSp>
        <p:nvGrpSpPr>
          <p:cNvPr id="79" name="Google Shape;79;p15"/>
          <p:cNvGrpSpPr/>
          <p:nvPr/>
        </p:nvGrpSpPr>
        <p:grpSpPr>
          <a:xfrm>
            <a:off x="5157433" y="3814924"/>
            <a:ext cx="962400" cy="626806"/>
            <a:chOff x="5233633" y="3357724"/>
            <a:chExt cx="962400" cy="626806"/>
          </a:xfrm>
        </p:grpSpPr>
        <p:sp>
          <p:nvSpPr>
            <p:cNvPr id="80" name="Google Shape;80;p15"/>
            <p:cNvSpPr txBox="1"/>
            <p:nvPr/>
          </p:nvSpPr>
          <p:spPr>
            <a:xfrm>
              <a:off x="5233633" y="3746330"/>
              <a:ext cx="962400" cy="23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rgbClr val="414141"/>
                  </a:solidFill>
                  <a:latin typeface="Consolas"/>
                  <a:ea typeface="Consolas"/>
                  <a:cs typeface="Consolas"/>
                  <a:sym typeface="Consolas"/>
                </a:rPr>
                <a:t>engineer</a:t>
              </a:r>
              <a:endParaRPr sz="1100">
                <a:solidFill>
                  <a:srgbClr val="414141"/>
                </a:solidFill>
              </a:endParaRPr>
            </a:p>
          </p:txBody>
        </p:sp>
        <p:sp>
          <p:nvSpPr>
            <p:cNvPr id="81" name="Google Shape;81;p15"/>
            <p:cNvSpPr/>
            <p:nvPr/>
          </p:nvSpPr>
          <p:spPr>
            <a:xfrm>
              <a:off x="5498744" y="3357724"/>
              <a:ext cx="418200" cy="423900"/>
            </a:xfrm>
            <a:custGeom>
              <a:rect b="b" l="l" r="r" t="t"/>
              <a:pathLst>
                <a:path extrusionOk="0" h="120000" w="120000">
                  <a:moveTo>
                    <a:pt x="59716" y="60000"/>
                  </a:moveTo>
                  <a:cubicBezTo>
                    <a:pt x="76516" y="60000"/>
                    <a:pt x="89644" y="46383"/>
                    <a:pt x="89644" y="30072"/>
                  </a:cubicBezTo>
                  <a:cubicBezTo>
                    <a:pt x="89644" y="13188"/>
                    <a:pt x="76094" y="0"/>
                    <a:pt x="59716" y="0"/>
                  </a:cubicBezTo>
                  <a:cubicBezTo>
                    <a:pt x="43483" y="0"/>
                    <a:pt x="29927" y="13616"/>
                    <a:pt x="29927" y="30072"/>
                  </a:cubicBezTo>
                  <a:cubicBezTo>
                    <a:pt x="29505" y="46383"/>
                    <a:pt x="43061" y="60000"/>
                    <a:pt x="59716" y="60000"/>
                  </a:cubicBezTo>
                  <a:close/>
                  <a:moveTo>
                    <a:pt x="59716" y="74894"/>
                  </a:moveTo>
                  <a:cubicBezTo>
                    <a:pt x="39811" y="74894"/>
                    <a:pt x="0" y="84822"/>
                    <a:pt x="0" y="104683"/>
                  </a:cubicBezTo>
                  <a:lnTo>
                    <a:pt x="0" y="120000"/>
                  </a:lnTo>
                  <a:lnTo>
                    <a:pt x="120000" y="120000"/>
                  </a:lnTo>
                  <a:lnTo>
                    <a:pt x="120000" y="104683"/>
                  </a:lnTo>
                  <a:cubicBezTo>
                    <a:pt x="119577" y="85250"/>
                    <a:pt x="79622" y="74894"/>
                    <a:pt x="59716" y="74894"/>
                  </a:cubicBezTo>
                  <a:close/>
                </a:path>
              </a:pathLst>
            </a:custGeom>
            <a:solidFill>
              <a:srgbClr val="4A86E8"/>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Font typeface="Calibri"/>
                <a:buNone/>
              </a:pPr>
              <a:r>
                <a:t/>
              </a:r>
              <a:endParaRPr b="0" i="0" sz="1800" u="none" cap="none" strike="noStrike">
                <a:solidFill>
                  <a:srgbClr val="000000"/>
                </a:solidFill>
                <a:latin typeface="Calibri"/>
                <a:ea typeface="Calibri"/>
                <a:cs typeface="Calibri"/>
                <a:sym typeface="Calibri"/>
              </a:endParaRPr>
            </a:p>
          </p:txBody>
        </p:sp>
      </p:grpSp>
      <p:sp>
        <p:nvSpPr>
          <p:cNvPr id="82" name="Google Shape;82;p15"/>
          <p:cNvSpPr/>
          <p:nvPr/>
        </p:nvSpPr>
        <p:spPr>
          <a:xfrm>
            <a:off x="5455312" y="2722524"/>
            <a:ext cx="361500" cy="320100"/>
          </a:xfrm>
          <a:prstGeom prst="parallelogram">
            <a:avLst>
              <a:gd fmla="val 25000" name="adj"/>
            </a:avLst>
          </a:prstGeom>
          <a:solidFill>
            <a:srgbClr val="0000FF"/>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 name="Google Shape;83;p15"/>
          <p:cNvGrpSpPr/>
          <p:nvPr/>
        </p:nvGrpSpPr>
        <p:grpSpPr>
          <a:xfrm>
            <a:off x="7595910" y="3072156"/>
            <a:ext cx="404963" cy="560345"/>
            <a:chOff x="21798648" y="1039272"/>
            <a:chExt cx="1079902" cy="1494253"/>
          </a:xfrm>
        </p:grpSpPr>
        <p:grpSp>
          <p:nvGrpSpPr>
            <p:cNvPr id="84" name="Google Shape;84;p15"/>
            <p:cNvGrpSpPr/>
            <p:nvPr/>
          </p:nvGrpSpPr>
          <p:grpSpPr>
            <a:xfrm>
              <a:off x="21798648" y="1039272"/>
              <a:ext cx="1079902" cy="1494253"/>
              <a:chOff x="1711209" y="1374900"/>
              <a:chExt cx="346200" cy="603300"/>
            </a:xfrm>
          </p:grpSpPr>
          <p:sp>
            <p:nvSpPr>
              <p:cNvPr id="85" name="Google Shape;85;p15"/>
              <p:cNvSpPr/>
              <p:nvPr/>
            </p:nvSpPr>
            <p:spPr>
              <a:xfrm>
                <a:off x="1711209" y="1374900"/>
                <a:ext cx="346200" cy="603300"/>
              </a:xfrm>
              <a:prstGeom prst="roundRect">
                <a:avLst>
                  <a:gd fmla="val 16667" name="adj"/>
                </a:avLst>
              </a:prstGeom>
              <a:solidFill>
                <a:srgbClr val="99999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5"/>
              <p:cNvSpPr/>
              <p:nvPr/>
            </p:nvSpPr>
            <p:spPr>
              <a:xfrm>
                <a:off x="1745900" y="1445950"/>
                <a:ext cx="275400" cy="4698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 name="Google Shape;87;p15"/>
              <p:cNvCxnSpPr>
                <a:stCxn id="86" idx="0"/>
              </p:cNvCxnSpPr>
              <p:nvPr/>
            </p:nvCxnSpPr>
            <p:spPr>
              <a:xfrm>
                <a:off x="1883600" y="1445950"/>
                <a:ext cx="0" cy="0"/>
              </a:xfrm>
              <a:prstGeom prst="straightConnector1">
                <a:avLst/>
              </a:prstGeom>
              <a:noFill/>
              <a:ln cap="flat" cmpd="sng" w="9525">
                <a:solidFill>
                  <a:srgbClr val="595959"/>
                </a:solidFill>
                <a:prstDash val="solid"/>
                <a:round/>
                <a:headEnd len="med" w="med" type="none"/>
                <a:tailEnd len="med" w="med" type="none"/>
              </a:ln>
            </p:spPr>
          </p:cxnSp>
          <p:cxnSp>
            <p:nvCxnSpPr>
              <p:cNvPr id="88" name="Google Shape;88;p15"/>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89" name="Google Shape;89;p15"/>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90" name="Google Shape;90;p15"/>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91" name="Google Shape;91;p15"/>
            <p:cNvSpPr/>
            <p:nvPr/>
          </p:nvSpPr>
          <p:spPr>
            <a:xfrm>
              <a:off x="22066811" y="1660477"/>
              <a:ext cx="543600" cy="481500"/>
            </a:xfrm>
            <a:prstGeom prst="parallelogram">
              <a:avLst>
                <a:gd fmla="val 25000" name="adj"/>
              </a:avLst>
            </a:prstGeom>
            <a:solidFill>
              <a:srgbClr val="0000FF"/>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2" name="Google Shape;92;p15"/>
          <p:cNvCxnSpPr>
            <a:stCxn id="82" idx="2"/>
            <a:endCxn id="93" idx="1"/>
          </p:cNvCxnSpPr>
          <p:nvPr/>
        </p:nvCxnSpPr>
        <p:spPr>
          <a:xfrm flipH="1" rot="10800000">
            <a:off x="5776800" y="1758474"/>
            <a:ext cx="2202600" cy="1124100"/>
          </a:xfrm>
          <a:prstGeom prst="curvedConnector3">
            <a:avLst>
              <a:gd fmla="val 50908" name="adj1"/>
            </a:avLst>
          </a:prstGeom>
          <a:noFill/>
          <a:ln cap="flat" cmpd="sng" w="38100">
            <a:solidFill>
              <a:srgbClr val="C998E0"/>
            </a:solidFill>
            <a:prstDash val="solid"/>
            <a:round/>
            <a:headEnd len="med" w="med" type="none"/>
            <a:tailEnd len="med" w="med" type="triangle"/>
          </a:ln>
        </p:spPr>
      </p:cxnSp>
      <p:cxnSp>
        <p:nvCxnSpPr>
          <p:cNvPr id="94" name="Google Shape;94;p15"/>
          <p:cNvCxnSpPr>
            <a:stCxn id="82" idx="2"/>
            <a:endCxn id="86" idx="1"/>
          </p:cNvCxnSpPr>
          <p:nvPr/>
        </p:nvCxnSpPr>
        <p:spPr>
          <a:xfrm>
            <a:off x="5776800" y="2882574"/>
            <a:ext cx="1859700" cy="473700"/>
          </a:xfrm>
          <a:prstGeom prst="curvedConnector3">
            <a:avLst>
              <a:gd fmla="val 51076" name="adj1"/>
            </a:avLst>
          </a:prstGeom>
          <a:noFill/>
          <a:ln cap="flat" cmpd="sng" w="38100">
            <a:solidFill>
              <a:srgbClr val="C998E0"/>
            </a:solidFill>
            <a:prstDash val="solid"/>
            <a:round/>
            <a:headEnd len="med" w="med" type="none"/>
            <a:tailEnd len="med" w="med" type="triangle"/>
          </a:ln>
        </p:spPr>
      </p:cxnSp>
      <p:sp>
        <p:nvSpPr>
          <p:cNvPr id="95" name="Google Shape;95;p15"/>
          <p:cNvSpPr txBox="1"/>
          <p:nvPr/>
        </p:nvSpPr>
        <p:spPr>
          <a:xfrm>
            <a:off x="6677350" y="2488975"/>
            <a:ext cx="1636200" cy="47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414141"/>
                </a:solidFill>
                <a:latin typeface="Google Sans"/>
                <a:ea typeface="Google Sans"/>
                <a:cs typeface="Google Sans"/>
                <a:sym typeface="Google Sans"/>
              </a:rPr>
              <a:t>deployment</a:t>
            </a:r>
            <a:endParaRPr sz="1800">
              <a:solidFill>
                <a:srgbClr val="414141"/>
              </a:solidFill>
              <a:latin typeface="Google Sans"/>
              <a:ea typeface="Google Sans"/>
              <a:cs typeface="Google Sans"/>
              <a:sym typeface="Google Sans"/>
            </a:endParaRPr>
          </a:p>
        </p:txBody>
      </p:sp>
      <p:sp>
        <p:nvSpPr>
          <p:cNvPr id="96" name="Google Shape;96;p15"/>
          <p:cNvSpPr txBox="1"/>
          <p:nvPr/>
        </p:nvSpPr>
        <p:spPr>
          <a:xfrm>
            <a:off x="2653750" y="2448853"/>
            <a:ext cx="1636200" cy="4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14141"/>
                </a:solidFill>
                <a:latin typeface="Google Sans"/>
                <a:ea typeface="Google Sans"/>
                <a:cs typeface="Google Sans"/>
                <a:sym typeface="Google Sans"/>
              </a:rPr>
              <a:t>training</a:t>
            </a:r>
            <a:endParaRPr sz="1800">
              <a:solidFill>
                <a:srgbClr val="414141"/>
              </a:solidFill>
              <a:latin typeface="Google Sans"/>
              <a:ea typeface="Google Sans"/>
              <a:cs typeface="Google Sans"/>
              <a:sym typeface="Google Sans"/>
            </a:endParaRPr>
          </a:p>
        </p:txBody>
      </p:sp>
      <p:sp>
        <p:nvSpPr>
          <p:cNvPr id="97" name="Google Shape;97;p15"/>
          <p:cNvSpPr/>
          <p:nvPr/>
        </p:nvSpPr>
        <p:spPr>
          <a:xfrm>
            <a:off x="5072075" y="2340686"/>
            <a:ext cx="361500" cy="320100"/>
          </a:xfrm>
          <a:prstGeom prst="parallelogram">
            <a:avLst>
              <a:gd fmla="val 25000" name="adj"/>
            </a:avLst>
          </a:prstGeom>
          <a:solidFill>
            <a:srgbClr val="4A86E8"/>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p:nvPr/>
        </p:nvSpPr>
        <p:spPr>
          <a:xfrm>
            <a:off x="5176925" y="2411711"/>
            <a:ext cx="361500" cy="320100"/>
          </a:xfrm>
          <a:prstGeom prst="parallelogram">
            <a:avLst>
              <a:gd fmla="val 25000" name="adj"/>
            </a:avLst>
          </a:prstGeom>
          <a:solidFill>
            <a:srgbClr val="4A86E8"/>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p:nvPr/>
        </p:nvSpPr>
        <p:spPr>
          <a:xfrm flipH="1" rot="-2047730">
            <a:off x="2929751" y="2139260"/>
            <a:ext cx="1086523" cy="753134"/>
          </a:xfrm>
          <a:prstGeom prst="bentArrow">
            <a:avLst>
              <a:gd fmla="val 25000" name="adj1"/>
              <a:gd fmla="val 17582" name="adj2"/>
              <a:gd fmla="val 20596" name="adj3"/>
              <a:gd fmla="val 87500" name="adj4"/>
            </a:avLst>
          </a:prstGeom>
          <a:solidFill>
            <a:srgbClr val="7833A8">
              <a:alpha val="17620"/>
            </a:srgbClr>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100" name="Google Shape;100;p15"/>
          <p:cNvSpPr/>
          <p:nvPr/>
        </p:nvSpPr>
        <p:spPr>
          <a:xfrm>
            <a:off x="5285725" y="2525649"/>
            <a:ext cx="361500" cy="320100"/>
          </a:xfrm>
          <a:prstGeom prst="parallelogram">
            <a:avLst>
              <a:gd fmla="val 25000" name="adj"/>
            </a:avLst>
          </a:prstGeom>
          <a:solidFill>
            <a:srgbClr val="4A86E8"/>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p:nvPr/>
        </p:nvSpPr>
        <p:spPr>
          <a:xfrm>
            <a:off x="5369239" y="2633465"/>
            <a:ext cx="361500" cy="320100"/>
          </a:xfrm>
          <a:prstGeom prst="parallelogram">
            <a:avLst>
              <a:gd fmla="val 25000" name="adj"/>
            </a:avLst>
          </a:prstGeom>
          <a:solidFill>
            <a:srgbClr val="4A86E8"/>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p:cNvSpPr/>
          <p:nvPr/>
        </p:nvSpPr>
        <p:spPr>
          <a:xfrm>
            <a:off x="5458050" y="2722524"/>
            <a:ext cx="361500" cy="320100"/>
          </a:xfrm>
          <a:prstGeom prst="parallelogram">
            <a:avLst>
              <a:gd fmla="val 25000" name="adj"/>
            </a:avLst>
          </a:prstGeom>
          <a:solidFill>
            <a:srgbClr val="0000FF"/>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5"/>
          <p:cNvSpPr/>
          <p:nvPr/>
        </p:nvSpPr>
        <p:spPr>
          <a:xfrm flipH="1" rot="-8532458">
            <a:off x="4767368" y="3226216"/>
            <a:ext cx="875814" cy="415085"/>
          </a:xfrm>
          <a:prstGeom prst="bentArrow">
            <a:avLst>
              <a:gd fmla="val 25000" name="adj1"/>
              <a:gd fmla="val 17582" name="adj2"/>
              <a:gd fmla="val 20596" name="adj3"/>
              <a:gd fmla="val 87500" name="adj4"/>
            </a:avLst>
          </a:prstGeom>
          <a:solidFill>
            <a:srgbClr val="7833A8">
              <a:alpha val="41150"/>
            </a:srgbClr>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104" name="Google Shape;104;p15"/>
          <p:cNvSpPr/>
          <p:nvPr/>
        </p:nvSpPr>
        <p:spPr>
          <a:xfrm flipH="1" rot="2267724">
            <a:off x="4987036" y="3229411"/>
            <a:ext cx="757779" cy="348988"/>
          </a:xfrm>
          <a:prstGeom prst="bentArrow">
            <a:avLst>
              <a:gd fmla="val 25000" name="adj1"/>
              <a:gd fmla="val 17582" name="adj2"/>
              <a:gd fmla="val 20596" name="adj3"/>
              <a:gd fmla="val 87500" name="adj4"/>
            </a:avLst>
          </a:prstGeom>
          <a:solidFill>
            <a:srgbClr val="7833A8">
              <a:alpha val="17620"/>
            </a:srgbClr>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105" name="Google Shape;105;p15"/>
          <p:cNvSpPr txBox="1"/>
          <p:nvPr/>
        </p:nvSpPr>
        <p:spPr>
          <a:xfrm>
            <a:off x="4676972" y="3280075"/>
            <a:ext cx="1636200" cy="7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14141"/>
                </a:solidFill>
                <a:latin typeface="Google Sans"/>
                <a:ea typeface="Google Sans"/>
                <a:cs typeface="Google Sans"/>
                <a:sym typeface="Google Sans"/>
              </a:rPr>
              <a:t>development</a:t>
            </a:r>
            <a:endParaRPr sz="1800">
              <a:solidFill>
                <a:srgbClr val="414141"/>
              </a:solidFill>
              <a:latin typeface="Google Sans"/>
              <a:ea typeface="Google Sans"/>
              <a:cs typeface="Google Sans"/>
              <a:sym typeface="Google Sans"/>
            </a:endParaRPr>
          </a:p>
        </p:txBody>
      </p:sp>
      <p:sp>
        <p:nvSpPr>
          <p:cNvPr id="106" name="Google Shape;106;p15"/>
          <p:cNvSpPr/>
          <p:nvPr/>
        </p:nvSpPr>
        <p:spPr>
          <a:xfrm flipH="1" rot="10744854">
            <a:off x="4697205" y="2351071"/>
            <a:ext cx="336643" cy="282600"/>
          </a:xfrm>
          <a:prstGeom prst="rightArrow">
            <a:avLst>
              <a:gd fmla="val 50000" name="adj1"/>
              <a:gd fmla="val 50000" name="adj2"/>
            </a:avLst>
          </a:prstGeom>
          <a:solidFill>
            <a:srgbClr val="7833A8">
              <a:alpha val="41150"/>
            </a:srgbClr>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107" name="Google Shape;107;p15"/>
          <p:cNvSpPr txBox="1"/>
          <p:nvPr/>
        </p:nvSpPr>
        <p:spPr>
          <a:xfrm>
            <a:off x="6900" y="-28400"/>
            <a:ext cx="7760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500">
                <a:solidFill>
                  <a:schemeClr val="dk1"/>
                </a:solidFill>
              </a:rPr>
              <a:t>Machine Learning from User Data</a:t>
            </a:r>
            <a:endParaRPr sz="2500">
              <a:solidFill>
                <a:schemeClr val="dk1"/>
              </a:solidFill>
            </a:endParaRPr>
          </a:p>
          <a:p>
            <a:pPr indent="0" lvl="0" marL="0" rtl="0" algn="l">
              <a:spcBef>
                <a:spcPts val="0"/>
              </a:spcBef>
              <a:spcAft>
                <a:spcPts val="0"/>
              </a:spcAft>
              <a:buNone/>
            </a:pPr>
            <a:r>
              <a:t/>
            </a:r>
            <a:endParaRPr sz="2500">
              <a:solidFill>
                <a:schemeClr val="dk1"/>
              </a:solidFill>
            </a:endParaRPr>
          </a:p>
        </p:txBody>
      </p:sp>
      <p:sp>
        <p:nvSpPr>
          <p:cNvPr id="108" name="Google Shape;108;p15"/>
          <p:cNvSpPr/>
          <p:nvPr/>
        </p:nvSpPr>
        <p:spPr>
          <a:xfrm>
            <a:off x="8001271" y="1628708"/>
            <a:ext cx="204000" cy="180600"/>
          </a:xfrm>
          <a:prstGeom prst="parallelogram">
            <a:avLst>
              <a:gd fmla="val 25000" name="adj"/>
            </a:avLst>
          </a:prstGeom>
          <a:solidFill>
            <a:srgbClr val="0000FF"/>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 name="Google Shape;109;p15"/>
          <p:cNvCxnSpPr/>
          <p:nvPr/>
        </p:nvCxnSpPr>
        <p:spPr>
          <a:xfrm flipH="1">
            <a:off x="7264152" y="3705276"/>
            <a:ext cx="277200" cy="320400"/>
          </a:xfrm>
          <a:prstGeom prst="straightConnector1">
            <a:avLst/>
          </a:prstGeom>
          <a:noFill/>
          <a:ln cap="rnd" cmpd="sng" w="76200">
            <a:solidFill>
              <a:srgbClr val="666666"/>
            </a:solidFill>
            <a:prstDash val="dot"/>
            <a:round/>
            <a:headEnd len="med" w="med" type="none"/>
            <a:tailEnd len="med" w="med" type="none"/>
          </a:ln>
        </p:spPr>
      </p:cxnSp>
      <p:sp>
        <p:nvSpPr>
          <p:cNvPr id="110" name="Google Shape;110;p15"/>
          <p:cNvSpPr/>
          <p:nvPr/>
        </p:nvSpPr>
        <p:spPr>
          <a:xfrm>
            <a:off x="1344681" y="1592871"/>
            <a:ext cx="516600" cy="7131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 name="Google Shape;111;p15"/>
          <p:cNvCxnSpPr>
            <a:stCxn id="110" idx="0"/>
          </p:cNvCxnSpPr>
          <p:nvPr/>
        </p:nvCxnSpPr>
        <p:spPr>
          <a:xfrm>
            <a:off x="1602981" y="1592871"/>
            <a:ext cx="0" cy="0"/>
          </a:xfrm>
          <a:prstGeom prst="straightConnector1">
            <a:avLst/>
          </a:prstGeom>
          <a:noFill/>
          <a:ln cap="flat" cmpd="sng" w="9525">
            <a:solidFill>
              <a:srgbClr val="595959"/>
            </a:solidFill>
            <a:prstDash val="solid"/>
            <a:round/>
            <a:headEnd len="med" w="med" type="none"/>
            <a:tailEnd len="med" w="med" type="none"/>
          </a:ln>
        </p:spPr>
      </p:cxnSp>
      <p:sp>
        <p:nvSpPr>
          <p:cNvPr id="112" name="Google Shape;112;p15"/>
          <p:cNvSpPr/>
          <p:nvPr/>
        </p:nvSpPr>
        <p:spPr>
          <a:xfrm>
            <a:off x="1412641" y="1638371"/>
            <a:ext cx="102650" cy="147741"/>
          </a:xfrm>
          <a:prstGeom prst="flowChartMagneticDisk">
            <a:avLst/>
          </a:prstGeom>
          <a:no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5"/>
          <p:cNvSpPr/>
          <p:nvPr/>
        </p:nvSpPr>
        <p:spPr>
          <a:xfrm>
            <a:off x="1425830" y="1697717"/>
            <a:ext cx="74700" cy="78600"/>
          </a:xfrm>
          <a:prstGeom prst="ellipse">
            <a:avLst/>
          </a:prstGeom>
          <a:solidFill>
            <a:srgbClr val="783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 name="Google Shape;114;p15"/>
          <p:cNvCxnSpPr/>
          <p:nvPr/>
        </p:nvCxnSpPr>
        <p:spPr>
          <a:xfrm flipH="1">
            <a:off x="8407152" y="962076"/>
            <a:ext cx="277200" cy="320400"/>
          </a:xfrm>
          <a:prstGeom prst="straightConnector1">
            <a:avLst/>
          </a:prstGeom>
          <a:noFill/>
          <a:ln cap="rnd" cmpd="sng" w="76200">
            <a:solidFill>
              <a:srgbClr val="666666"/>
            </a:solidFill>
            <a:prstDash val="dot"/>
            <a:round/>
            <a:headEnd len="med" w="med" type="none"/>
            <a:tailEnd len="med" w="med" type="none"/>
          </a:ln>
        </p:spPr>
      </p:cxnSp>
      <p:grpSp>
        <p:nvGrpSpPr>
          <p:cNvPr id="115" name="Google Shape;115;p15"/>
          <p:cNvGrpSpPr/>
          <p:nvPr/>
        </p:nvGrpSpPr>
        <p:grpSpPr>
          <a:xfrm>
            <a:off x="1192281" y="2354871"/>
            <a:ext cx="516600" cy="713100"/>
            <a:chOff x="1573281" y="1516671"/>
            <a:chExt cx="516600" cy="713100"/>
          </a:xfrm>
        </p:grpSpPr>
        <p:sp>
          <p:nvSpPr>
            <p:cNvPr id="116" name="Google Shape;116;p15"/>
            <p:cNvSpPr/>
            <p:nvPr/>
          </p:nvSpPr>
          <p:spPr>
            <a:xfrm>
              <a:off x="1573281" y="1516671"/>
              <a:ext cx="516600" cy="7131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15"/>
            <p:cNvCxnSpPr>
              <a:stCxn id="116" idx="0"/>
            </p:cNvCxnSpPr>
            <p:nvPr/>
          </p:nvCxnSpPr>
          <p:spPr>
            <a:xfrm>
              <a:off x="1831581" y="1516671"/>
              <a:ext cx="0" cy="0"/>
            </a:xfrm>
            <a:prstGeom prst="straightConnector1">
              <a:avLst/>
            </a:prstGeom>
            <a:noFill/>
            <a:ln cap="flat" cmpd="sng" w="9525">
              <a:solidFill>
                <a:srgbClr val="595959"/>
              </a:solidFill>
              <a:prstDash val="solid"/>
              <a:round/>
              <a:headEnd len="med" w="med" type="none"/>
              <a:tailEnd len="med" w="med" type="none"/>
            </a:ln>
          </p:spPr>
        </p:cxnSp>
        <p:sp>
          <p:nvSpPr>
            <p:cNvPr id="118" name="Google Shape;118;p15"/>
            <p:cNvSpPr/>
            <p:nvPr/>
          </p:nvSpPr>
          <p:spPr>
            <a:xfrm>
              <a:off x="1641240" y="1562171"/>
              <a:ext cx="102650" cy="147741"/>
            </a:xfrm>
            <a:prstGeom prst="flowChartMagneticDisk">
              <a:avLst/>
            </a:prstGeom>
            <a:no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5"/>
            <p:cNvSpPr/>
            <p:nvPr/>
          </p:nvSpPr>
          <p:spPr>
            <a:xfrm>
              <a:off x="1654430" y="1621517"/>
              <a:ext cx="74700" cy="78600"/>
            </a:xfrm>
            <a:prstGeom prst="ellipse">
              <a:avLst/>
            </a:prstGeom>
            <a:solidFill>
              <a:srgbClr val="783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 name="Google Shape;120;p15"/>
          <p:cNvGrpSpPr/>
          <p:nvPr/>
        </p:nvGrpSpPr>
        <p:grpSpPr>
          <a:xfrm>
            <a:off x="1039881" y="3116871"/>
            <a:ext cx="516600" cy="713100"/>
            <a:chOff x="1573281" y="1516671"/>
            <a:chExt cx="516600" cy="713100"/>
          </a:xfrm>
        </p:grpSpPr>
        <p:sp>
          <p:nvSpPr>
            <p:cNvPr id="121" name="Google Shape;121;p15"/>
            <p:cNvSpPr/>
            <p:nvPr/>
          </p:nvSpPr>
          <p:spPr>
            <a:xfrm>
              <a:off x="1573281" y="1516671"/>
              <a:ext cx="516600" cy="7131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 name="Google Shape;122;p15"/>
            <p:cNvCxnSpPr>
              <a:stCxn id="121" idx="0"/>
            </p:cNvCxnSpPr>
            <p:nvPr/>
          </p:nvCxnSpPr>
          <p:spPr>
            <a:xfrm>
              <a:off x="1831581" y="1516671"/>
              <a:ext cx="0" cy="0"/>
            </a:xfrm>
            <a:prstGeom prst="straightConnector1">
              <a:avLst/>
            </a:prstGeom>
            <a:noFill/>
            <a:ln cap="flat" cmpd="sng" w="9525">
              <a:solidFill>
                <a:srgbClr val="595959"/>
              </a:solidFill>
              <a:prstDash val="solid"/>
              <a:round/>
              <a:headEnd len="med" w="med" type="none"/>
              <a:tailEnd len="med" w="med" type="none"/>
            </a:ln>
          </p:spPr>
        </p:cxnSp>
        <p:sp>
          <p:nvSpPr>
            <p:cNvPr id="123" name="Google Shape;123;p15"/>
            <p:cNvSpPr/>
            <p:nvPr/>
          </p:nvSpPr>
          <p:spPr>
            <a:xfrm>
              <a:off x="1641240" y="1562171"/>
              <a:ext cx="102650" cy="147741"/>
            </a:xfrm>
            <a:prstGeom prst="flowChartMagneticDisk">
              <a:avLst/>
            </a:prstGeom>
            <a:no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5"/>
            <p:cNvSpPr/>
            <p:nvPr/>
          </p:nvSpPr>
          <p:spPr>
            <a:xfrm>
              <a:off x="1654430" y="1621517"/>
              <a:ext cx="74700" cy="78600"/>
            </a:xfrm>
            <a:prstGeom prst="ellipse">
              <a:avLst/>
            </a:prstGeom>
            <a:solidFill>
              <a:srgbClr val="783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15"/>
          <p:cNvGrpSpPr/>
          <p:nvPr/>
        </p:nvGrpSpPr>
        <p:grpSpPr>
          <a:xfrm>
            <a:off x="2496306" y="1572821"/>
            <a:ext cx="516600" cy="713100"/>
            <a:chOff x="1573281" y="1516671"/>
            <a:chExt cx="516600" cy="713100"/>
          </a:xfrm>
        </p:grpSpPr>
        <p:sp>
          <p:nvSpPr>
            <p:cNvPr id="126" name="Google Shape;126;p15"/>
            <p:cNvSpPr/>
            <p:nvPr/>
          </p:nvSpPr>
          <p:spPr>
            <a:xfrm>
              <a:off x="1573281" y="1516671"/>
              <a:ext cx="516600" cy="7131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 name="Google Shape;127;p15"/>
            <p:cNvCxnSpPr>
              <a:stCxn id="126" idx="0"/>
            </p:cNvCxnSpPr>
            <p:nvPr/>
          </p:nvCxnSpPr>
          <p:spPr>
            <a:xfrm>
              <a:off x="1831581" y="1516671"/>
              <a:ext cx="0" cy="0"/>
            </a:xfrm>
            <a:prstGeom prst="straightConnector1">
              <a:avLst/>
            </a:prstGeom>
            <a:noFill/>
            <a:ln cap="flat" cmpd="sng" w="9525">
              <a:solidFill>
                <a:srgbClr val="595959"/>
              </a:solidFill>
              <a:prstDash val="solid"/>
              <a:round/>
              <a:headEnd len="med" w="med" type="none"/>
              <a:tailEnd len="med" w="med" type="none"/>
            </a:ln>
          </p:spPr>
        </p:cxnSp>
        <p:sp>
          <p:nvSpPr>
            <p:cNvPr id="128" name="Google Shape;128;p15"/>
            <p:cNvSpPr/>
            <p:nvPr/>
          </p:nvSpPr>
          <p:spPr>
            <a:xfrm>
              <a:off x="1641240" y="1562171"/>
              <a:ext cx="102650" cy="147741"/>
            </a:xfrm>
            <a:prstGeom prst="flowChartMagneticDisk">
              <a:avLst/>
            </a:prstGeom>
            <a:no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5"/>
            <p:cNvSpPr/>
            <p:nvPr/>
          </p:nvSpPr>
          <p:spPr>
            <a:xfrm>
              <a:off x="1654430" y="1621517"/>
              <a:ext cx="74700" cy="78600"/>
            </a:xfrm>
            <a:prstGeom prst="ellipse">
              <a:avLst/>
            </a:prstGeom>
            <a:solidFill>
              <a:srgbClr val="783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15"/>
          <p:cNvGrpSpPr/>
          <p:nvPr/>
        </p:nvGrpSpPr>
        <p:grpSpPr>
          <a:xfrm>
            <a:off x="2264231" y="2352446"/>
            <a:ext cx="516600" cy="713100"/>
            <a:chOff x="1573281" y="1516671"/>
            <a:chExt cx="516600" cy="713100"/>
          </a:xfrm>
        </p:grpSpPr>
        <p:sp>
          <p:nvSpPr>
            <p:cNvPr id="131" name="Google Shape;131;p15"/>
            <p:cNvSpPr/>
            <p:nvPr/>
          </p:nvSpPr>
          <p:spPr>
            <a:xfrm>
              <a:off x="1573281" y="1516671"/>
              <a:ext cx="516600" cy="7131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 name="Google Shape;132;p15"/>
            <p:cNvCxnSpPr>
              <a:stCxn id="131" idx="0"/>
            </p:cNvCxnSpPr>
            <p:nvPr/>
          </p:nvCxnSpPr>
          <p:spPr>
            <a:xfrm>
              <a:off x="1831581" y="1516671"/>
              <a:ext cx="0" cy="0"/>
            </a:xfrm>
            <a:prstGeom prst="straightConnector1">
              <a:avLst/>
            </a:prstGeom>
            <a:noFill/>
            <a:ln cap="flat" cmpd="sng" w="9525">
              <a:solidFill>
                <a:srgbClr val="595959"/>
              </a:solidFill>
              <a:prstDash val="solid"/>
              <a:round/>
              <a:headEnd len="med" w="med" type="none"/>
              <a:tailEnd len="med" w="med" type="none"/>
            </a:ln>
          </p:spPr>
        </p:cxnSp>
        <p:sp>
          <p:nvSpPr>
            <p:cNvPr id="133" name="Google Shape;133;p15"/>
            <p:cNvSpPr/>
            <p:nvPr/>
          </p:nvSpPr>
          <p:spPr>
            <a:xfrm>
              <a:off x="1641240" y="1562171"/>
              <a:ext cx="102650" cy="147741"/>
            </a:xfrm>
            <a:prstGeom prst="flowChartMagneticDisk">
              <a:avLst/>
            </a:prstGeom>
            <a:no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5"/>
            <p:cNvSpPr/>
            <p:nvPr/>
          </p:nvSpPr>
          <p:spPr>
            <a:xfrm>
              <a:off x="1654430" y="1621517"/>
              <a:ext cx="74700" cy="78600"/>
            </a:xfrm>
            <a:prstGeom prst="ellipse">
              <a:avLst/>
            </a:prstGeom>
            <a:solidFill>
              <a:srgbClr val="783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15"/>
          <p:cNvGrpSpPr/>
          <p:nvPr/>
        </p:nvGrpSpPr>
        <p:grpSpPr>
          <a:xfrm>
            <a:off x="2087881" y="3148171"/>
            <a:ext cx="516600" cy="713100"/>
            <a:chOff x="1573281" y="1516671"/>
            <a:chExt cx="516600" cy="713100"/>
          </a:xfrm>
        </p:grpSpPr>
        <p:sp>
          <p:nvSpPr>
            <p:cNvPr id="136" name="Google Shape;136;p15"/>
            <p:cNvSpPr/>
            <p:nvPr/>
          </p:nvSpPr>
          <p:spPr>
            <a:xfrm>
              <a:off x="1573281" y="1516671"/>
              <a:ext cx="516600" cy="7131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7" name="Google Shape;137;p15"/>
            <p:cNvCxnSpPr>
              <a:stCxn id="136" idx="0"/>
            </p:cNvCxnSpPr>
            <p:nvPr/>
          </p:nvCxnSpPr>
          <p:spPr>
            <a:xfrm>
              <a:off x="1831581" y="1516671"/>
              <a:ext cx="0" cy="0"/>
            </a:xfrm>
            <a:prstGeom prst="straightConnector1">
              <a:avLst/>
            </a:prstGeom>
            <a:noFill/>
            <a:ln cap="flat" cmpd="sng" w="9525">
              <a:solidFill>
                <a:srgbClr val="595959"/>
              </a:solidFill>
              <a:prstDash val="solid"/>
              <a:round/>
              <a:headEnd len="med" w="med" type="none"/>
              <a:tailEnd len="med" w="med" type="none"/>
            </a:ln>
          </p:spPr>
        </p:cxnSp>
        <p:sp>
          <p:nvSpPr>
            <p:cNvPr id="138" name="Google Shape;138;p15"/>
            <p:cNvSpPr/>
            <p:nvPr/>
          </p:nvSpPr>
          <p:spPr>
            <a:xfrm>
              <a:off x="1641240" y="1562171"/>
              <a:ext cx="102650" cy="147741"/>
            </a:xfrm>
            <a:prstGeom prst="flowChartMagneticDisk">
              <a:avLst/>
            </a:prstGeom>
            <a:no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5"/>
            <p:cNvSpPr/>
            <p:nvPr/>
          </p:nvSpPr>
          <p:spPr>
            <a:xfrm>
              <a:off x="1654430" y="1621517"/>
              <a:ext cx="74700" cy="78600"/>
            </a:xfrm>
            <a:prstGeom prst="ellipse">
              <a:avLst/>
            </a:prstGeom>
            <a:solidFill>
              <a:srgbClr val="783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0" name="Google Shape;140;p15"/>
          <p:cNvCxnSpPr/>
          <p:nvPr/>
        </p:nvCxnSpPr>
        <p:spPr>
          <a:xfrm flipH="1">
            <a:off x="1522250" y="4043925"/>
            <a:ext cx="264900" cy="336900"/>
          </a:xfrm>
          <a:prstGeom prst="straightConnector1">
            <a:avLst/>
          </a:prstGeom>
          <a:noFill/>
          <a:ln cap="rnd" cmpd="sng" w="76200">
            <a:solidFill>
              <a:schemeClr val="lt1"/>
            </a:solidFill>
            <a:prstDash val="dot"/>
            <a:round/>
            <a:headEnd len="med" w="med" type="none"/>
            <a:tailEnd len="med" w="med" type="none"/>
          </a:ln>
        </p:spPr>
      </p:cxnSp>
      <p:sp>
        <p:nvSpPr>
          <p:cNvPr id="141" name="Google Shape;141;p15"/>
          <p:cNvSpPr txBox="1"/>
          <p:nvPr>
            <p:ph idx="4294967295" type="body"/>
          </p:nvPr>
        </p:nvSpPr>
        <p:spPr>
          <a:xfrm>
            <a:off x="311700" y="619075"/>
            <a:ext cx="3024600" cy="626700"/>
          </a:xfrm>
          <a:prstGeom prst="rect">
            <a:avLst/>
          </a:prstGeom>
          <a:ln>
            <a:noFill/>
          </a:ln>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Privacy-preserving</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6"/>
          <p:cNvSpPr/>
          <p:nvPr/>
        </p:nvSpPr>
        <p:spPr>
          <a:xfrm rot="406765">
            <a:off x="3376010" y="1121243"/>
            <a:ext cx="3029196" cy="2345345"/>
          </a:xfrm>
          <a:prstGeom prst="cloud">
            <a:avLst/>
          </a:prstGeom>
          <a:solidFill>
            <a:srgbClr val="D9D9D9"/>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6"/>
          <p:cNvCxnSpPr/>
          <p:nvPr/>
        </p:nvCxnSpPr>
        <p:spPr>
          <a:xfrm flipH="1">
            <a:off x="454302" y="4318794"/>
            <a:ext cx="277200" cy="320400"/>
          </a:xfrm>
          <a:prstGeom prst="straightConnector1">
            <a:avLst/>
          </a:prstGeom>
          <a:noFill/>
          <a:ln cap="rnd" cmpd="sng" w="76200">
            <a:solidFill>
              <a:schemeClr val="dk2"/>
            </a:solidFill>
            <a:prstDash val="dot"/>
            <a:round/>
            <a:headEnd len="med" w="med" type="none"/>
            <a:tailEnd len="med" w="med" type="none"/>
          </a:ln>
        </p:spPr>
      </p:cxnSp>
      <p:grpSp>
        <p:nvGrpSpPr>
          <p:cNvPr id="148" name="Google Shape;148;p16"/>
          <p:cNvGrpSpPr/>
          <p:nvPr/>
        </p:nvGrpSpPr>
        <p:grpSpPr>
          <a:xfrm>
            <a:off x="4179499" y="2095873"/>
            <a:ext cx="420743" cy="809701"/>
            <a:chOff x="7409364" y="2042467"/>
            <a:chExt cx="548700" cy="828000"/>
          </a:xfrm>
        </p:grpSpPr>
        <p:sp>
          <p:nvSpPr>
            <p:cNvPr id="149" name="Google Shape;149;p16"/>
            <p:cNvSpPr/>
            <p:nvPr/>
          </p:nvSpPr>
          <p:spPr>
            <a:xfrm>
              <a:off x="7409364" y="2042467"/>
              <a:ext cx="548700" cy="828000"/>
            </a:xfrm>
            <a:prstGeom prst="cube">
              <a:avLst>
                <a:gd fmla="val 2500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500"/>
            </a:p>
          </p:txBody>
        </p:sp>
        <p:sp>
          <p:nvSpPr>
            <p:cNvPr id="150" name="Google Shape;150;p16"/>
            <p:cNvSpPr/>
            <p:nvPr/>
          </p:nvSpPr>
          <p:spPr>
            <a:xfrm>
              <a:off x="7458975" y="2215075"/>
              <a:ext cx="314100" cy="41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a:off x="7458975" y="2274750"/>
              <a:ext cx="314100" cy="41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p:nvPr/>
          </p:nvSpPr>
          <p:spPr>
            <a:xfrm>
              <a:off x="7458975" y="2334425"/>
              <a:ext cx="314100" cy="41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6"/>
            <p:cNvCxnSpPr/>
            <p:nvPr/>
          </p:nvCxnSpPr>
          <p:spPr>
            <a:xfrm>
              <a:off x="7458375" y="2401700"/>
              <a:ext cx="10200" cy="0"/>
            </a:xfrm>
            <a:prstGeom prst="straightConnector1">
              <a:avLst/>
            </a:prstGeom>
            <a:noFill/>
            <a:ln cap="rnd" cmpd="sng" w="9525">
              <a:solidFill>
                <a:schemeClr val="dk2"/>
              </a:solidFill>
              <a:prstDash val="solid"/>
              <a:round/>
              <a:headEnd len="med" w="med" type="none"/>
              <a:tailEnd len="med" w="med" type="none"/>
            </a:ln>
          </p:spPr>
        </p:cxnSp>
        <p:cxnSp>
          <p:nvCxnSpPr>
            <p:cNvPr id="154" name="Google Shape;154;p16"/>
            <p:cNvCxnSpPr/>
            <p:nvPr/>
          </p:nvCxnSpPr>
          <p:spPr>
            <a:xfrm>
              <a:off x="7486725" y="2401700"/>
              <a:ext cx="10200" cy="0"/>
            </a:xfrm>
            <a:prstGeom prst="straightConnector1">
              <a:avLst/>
            </a:prstGeom>
            <a:noFill/>
            <a:ln cap="rnd" cmpd="sng" w="9525">
              <a:solidFill>
                <a:schemeClr val="dk2"/>
              </a:solidFill>
              <a:prstDash val="solid"/>
              <a:round/>
              <a:headEnd len="med" w="med" type="none"/>
              <a:tailEnd len="med" w="med" type="none"/>
            </a:ln>
          </p:spPr>
        </p:cxnSp>
        <p:cxnSp>
          <p:nvCxnSpPr>
            <p:cNvPr id="155" name="Google Shape;155;p16"/>
            <p:cNvCxnSpPr/>
            <p:nvPr/>
          </p:nvCxnSpPr>
          <p:spPr>
            <a:xfrm>
              <a:off x="7449950" y="2832150"/>
              <a:ext cx="332100" cy="0"/>
            </a:xfrm>
            <a:prstGeom prst="straightConnector1">
              <a:avLst/>
            </a:prstGeom>
            <a:noFill/>
            <a:ln cap="rnd" cmpd="sng" w="9525">
              <a:solidFill>
                <a:schemeClr val="dk2"/>
              </a:solidFill>
              <a:prstDash val="solid"/>
              <a:round/>
              <a:headEnd len="med" w="med" type="none"/>
              <a:tailEnd len="med" w="med" type="none"/>
            </a:ln>
          </p:spPr>
        </p:cxnSp>
        <p:cxnSp>
          <p:nvCxnSpPr>
            <p:cNvPr id="156" name="Google Shape;156;p16"/>
            <p:cNvCxnSpPr/>
            <p:nvPr/>
          </p:nvCxnSpPr>
          <p:spPr>
            <a:xfrm>
              <a:off x="7449950" y="2817110"/>
              <a:ext cx="332100" cy="0"/>
            </a:xfrm>
            <a:prstGeom prst="straightConnector1">
              <a:avLst/>
            </a:prstGeom>
            <a:noFill/>
            <a:ln cap="rnd" cmpd="sng" w="9525">
              <a:solidFill>
                <a:schemeClr val="dk2"/>
              </a:solidFill>
              <a:prstDash val="solid"/>
              <a:round/>
              <a:headEnd len="med" w="med" type="none"/>
              <a:tailEnd len="med" w="med" type="none"/>
            </a:ln>
          </p:spPr>
        </p:cxnSp>
        <p:cxnSp>
          <p:nvCxnSpPr>
            <p:cNvPr id="157" name="Google Shape;157;p16"/>
            <p:cNvCxnSpPr/>
            <p:nvPr/>
          </p:nvCxnSpPr>
          <p:spPr>
            <a:xfrm>
              <a:off x="7449950" y="2802060"/>
              <a:ext cx="332100" cy="0"/>
            </a:xfrm>
            <a:prstGeom prst="straightConnector1">
              <a:avLst/>
            </a:prstGeom>
            <a:noFill/>
            <a:ln cap="rnd" cmpd="sng" w="9525">
              <a:solidFill>
                <a:schemeClr val="dk2"/>
              </a:solidFill>
              <a:prstDash val="solid"/>
              <a:round/>
              <a:headEnd len="med" w="med" type="none"/>
              <a:tailEnd len="med" w="med" type="none"/>
            </a:ln>
          </p:spPr>
        </p:cxnSp>
        <p:cxnSp>
          <p:nvCxnSpPr>
            <p:cNvPr id="158" name="Google Shape;158;p16"/>
            <p:cNvCxnSpPr/>
            <p:nvPr/>
          </p:nvCxnSpPr>
          <p:spPr>
            <a:xfrm>
              <a:off x="7449950" y="2787010"/>
              <a:ext cx="332100" cy="0"/>
            </a:xfrm>
            <a:prstGeom prst="straightConnector1">
              <a:avLst/>
            </a:prstGeom>
            <a:noFill/>
            <a:ln cap="rnd" cmpd="sng" w="9525">
              <a:solidFill>
                <a:schemeClr val="dk2"/>
              </a:solidFill>
              <a:prstDash val="solid"/>
              <a:round/>
              <a:headEnd len="med" w="med" type="none"/>
              <a:tailEnd len="med" w="med" type="none"/>
            </a:ln>
          </p:spPr>
        </p:cxnSp>
      </p:grpSp>
      <p:grpSp>
        <p:nvGrpSpPr>
          <p:cNvPr id="159" name="Google Shape;159;p16"/>
          <p:cNvGrpSpPr/>
          <p:nvPr/>
        </p:nvGrpSpPr>
        <p:grpSpPr>
          <a:xfrm>
            <a:off x="1508193" y="1408839"/>
            <a:ext cx="649540" cy="915628"/>
            <a:chOff x="1711209" y="1374900"/>
            <a:chExt cx="346200" cy="603300"/>
          </a:xfrm>
        </p:grpSpPr>
        <p:sp>
          <p:nvSpPr>
            <p:cNvPr id="160" name="Google Shape;160;p16"/>
            <p:cNvSpPr/>
            <p:nvPr/>
          </p:nvSpPr>
          <p:spPr>
            <a:xfrm>
              <a:off x="1711209" y="1374900"/>
              <a:ext cx="346200" cy="603300"/>
            </a:xfrm>
            <a:prstGeom prst="roundRect">
              <a:avLst>
                <a:gd fmla="val 16667" name="adj"/>
              </a:avLst>
            </a:prstGeom>
            <a:solidFill>
              <a:srgbClr val="99999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6"/>
            <p:cNvSpPr/>
            <p:nvPr/>
          </p:nvSpPr>
          <p:spPr>
            <a:xfrm>
              <a:off x="1745900" y="1445950"/>
              <a:ext cx="275400" cy="4698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2" name="Google Shape;162;p16"/>
            <p:cNvCxnSpPr>
              <a:stCxn id="161" idx="0"/>
            </p:cNvCxnSpPr>
            <p:nvPr/>
          </p:nvCxnSpPr>
          <p:spPr>
            <a:xfrm>
              <a:off x="1883600" y="1445950"/>
              <a:ext cx="0" cy="0"/>
            </a:xfrm>
            <a:prstGeom prst="straightConnector1">
              <a:avLst/>
            </a:prstGeom>
            <a:noFill/>
            <a:ln cap="flat" cmpd="sng" w="9525">
              <a:solidFill>
                <a:srgbClr val="595959"/>
              </a:solidFill>
              <a:prstDash val="solid"/>
              <a:round/>
              <a:headEnd len="med" w="med" type="none"/>
              <a:tailEnd len="med" w="med" type="none"/>
            </a:ln>
          </p:spPr>
        </p:cxnSp>
        <p:cxnSp>
          <p:nvCxnSpPr>
            <p:cNvPr id="163" name="Google Shape;163;p16"/>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164" name="Google Shape;164;p16"/>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165" name="Google Shape;165;p16"/>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166" name="Google Shape;166;p16"/>
          <p:cNvGrpSpPr/>
          <p:nvPr/>
        </p:nvGrpSpPr>
        <p:grpSpPr>
          <a:xfrm>
            <a:off x="1086639" y="2387685"/>
            <a:ext cx="649540" cy="915628"/>
            <a:chOff x="1711209" y="1374900"/>
            <a:chExt cx="346200" cy="603300"/>
          </a:xfrm>
        </p:grpSpPr>
        <p:sp>
          <p:nvSpPr>
            <p:cNvPr id="167" name="Google Shape;167;p16"/>
            <p:cNvSpPr/>
            <p:nvPr/>
          </p:nvSpPr>
          <p:spPr>
            <a:xfrm>
              <a:off x="1711209" y="1374900"/>
              <a:ext cx="346200" cy="603300"/>
            </a:xfrm>
            <a:prstGeom prst="roundRect">
              <a:avLst>
                <a:gd fmla="val 16667" name="adj"/>
              </a:avLst>
            </a:prstGeom>
            <a:solidFill>
              <a:srgbClr val="99999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6"/>
            <p:cNvSpPr/>
            <p:nvPr/>
          </p:nvSpPr>
          <p:spPr>
            <a:xfrm>
              <a:off x="1745900" y="1445950"/>
              <a:ext cx="275400" cy="4698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6"/>
            <p:cNvCxnSpPr>
              <a:stCxn id="168" idx="0"/>
            </p:cNvCxnSpPr>
            <p:nvPr/>
          </p:nvCxnSpPr>
          <p:spPr>
            <a:xfrm>
              <a:off x="1883600" y="1445950"/>
              <a:ext cx="0" cy="0"/>
            </a:xfrm>
            <a:prstGeom prst="straightConnector1">
              <a:avLst/>
            </a:prstGeom>
            <a:noFill/>
            <a:ln cap="flat" cmpd="sng" w="9525">
              <a:solidFill>
                <a:srgbClr val="595959"/>
              </a:solidFill>
              <a:prstDash val="solid"/>
              <a:round/>
              <a:headEnd len="med" w="med" type="none"/>
              <a:tailEnd len="med" w="med" type="none"/>
            </a:ln>
          </p:spPr>
        </p:cxnSp>
        <p:cxnSp>
          <p:nvCxnSpPr>
            <p:cNvPr id="170" name="Google Shape;170;p16"/>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171" name="Google Shape;171;p16"/>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172" name="Google Shape;172;p16"/>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173" name="Google Shape;173;p16"/>
          <p:cNvGrpSpPr/>
          <p:nvPr/>
        </p:nvGrpSpPr>
        <p:grpSpPr>
          <a:xfrm>
            <a:off x="734144" y="3355275"/>
            <a:ext cx="649540" cy="915628"/>
            <a:chOff x="1711209" y="1374900"/>
            <a:chExt cx="346200" cy="603300"/>
          </a:xfrm>
        </p:grpSpPr>
        <p:sp>
          <p:nvSpPr>
            <p:cNvPr id="174" name="Google Shape;174;p16"/>
            <p:cNvSpPr/>
            <p:nvPr/>
          </p:nvSpPr>
          <p:spPr>
            <a:xfrm>
              <a:off x="1711209" y="1374900"/>
              <a:ext cx="346200" cy="603300"/>
            </a:xfrm>
            <a:prstGeom prst="roundRect">
              <a:avLst>
                <a:gd fmla="val 16667" name="adj"/>
              </a:avLst>
            </a:prstGeom>
            <a:solidFill>
              <a:srgbClr val="99999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6"/>
            <p:cNvSpPr/>
            <p:nvPr/>
          </p:nvSpPr>
          <p:spPr>
            <a:xfrm>
              <a:off x="1745900" y="1445950"/>
              <a:ext cx="275400" cy="4698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6" name="Google Shape;176;p16"/>
            <p:cNvCxnSpPr>
              <a:stCxn id="175" idx="0"/>
            </p:cNvCxnSpPr>
            <p:nvPr/>
          </p:nvCxnSpPr>
          <p:spPr>
            <a:xfrm>
              <a:off x="1883600" y="1445950"/>
              <a:ext cx="0" cy="0"/>
            </a:xfrm>
            <a:prstGeom prst="straightConnector1">
              <a:avLst/>
            </a:prstGeom>
            <a:noFill/>
            <a:ln cap="flat" cmpd="sng" w="9525">
              <a:solidFill>
                <a:srgbClr val="595959"/>
              </a:solidFill>
              <a:prstDash val="solid"/>
              <a:round/>
              <a:headEnd len="med" w="med" type="none"/>
              <a:tailEnd len="med" w="med" type="none"/>
            </a:ln>
          </p:spPr>
        </p:cxnSp>
        <p:cxnSp>
          <p:nvCxnSpPr>
            <p:cNvPr id="177" name="Google Shape;177;p16"/>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178" name="Google Shape;178;p16"/>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179" name="Google Shape;179;p16"/>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180" name="Google Shape;180;p16"/>
          <p:cNvSpPr/>
          <p:nvPr/>
        </p:nvSpPr>
        <p:spPr>
          <a:xfrm>
            <a:off x="874373" y="3481971"/>
            <a:ext cx="102650" cy="147741"/>
          </a:xfrm>
          <a:prstGeom prst="flowChartMagneticDisk">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p:nvPr/>
        </p:nvSpPr>
        <p:spPr>
          <a:xfrm>
            <a:off x="887562" y="3541317"/>
            <a:ext cx="74700" cy="78600"/>
          </a:xfrm>
          <a:prstGeom prst="ellipse">
            <a:avLst/>
          </a:prstGeom>
          <a:solidFill>
            <a:srgbClr val="783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2" name="Google Shape;182;p16"/>
          <p:cNvCxnSpPr/>
          <p:nvPr/>
        </p:nvCxnSpPr>
        <p:spPr>
          <a:xfrm flipH="1">
            <a:off x="1903656" y="1088551"/>
            <a:ext cx="277200" cy="320400"/>
          </a:xfrm>
          <a:prstGeom prst="straightConnector1">
            <a:avLst/>
          </a:prstGeom>
          <a:noFill/>
          <a:ln cap="rnd" cmpd="sng" w="76200">
            <a:solidFill>
              <a:schemeClr val="dk2"/>
            </a:solidFill>
            <a:prstDash val="dot"/>
            <a:round/>
            <a:headEnd len="med" w="med" type="none"/>
            <a:tailEnd len="med" w="med" type="none"/>
          </a:ln>
        </p:spPr>
      </p:cxnSp>
      <p:sp>
        <p:nvSpPr>
          <p:cNvPr id="183" name="Google Shape;183;p16"/>
          <p:cNvSpPr/>
          <p:nvPr/>
        </p:nvSpPr>
        <p:spPr>
          <a:xfrm flipH="1" rot="8751661">
            <a:off x="1677187" y="2692893"/>
            <a:ext cx="2378822" cy="1067165"/>
          </a:xfrm>
          <a:prstGeom prst="bentArrow">
            <a:avLst>
              <a:gd fmla="val 25000" name="adj1"/>
              <a:gd fmla="val 17582" name="adj2"/>
              <a:gd fmla="val 20596" name="adj3"/>
              <a:gd fmla="val 87500" name="adj4"/>
            </a:avLst>
          </a:prstGeom>
          <a:solidFill>
            <a:srgbClr val="7833A8">
              <a:alpha val="41150"/>
            </a:srgbClr>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184" name="Google Shape;184;p16"/>
          <p:cNvSpPr/>
          <p:nvPr/>
        </p:nvSpPr>
        <p:spPr>
          <a:xfrm flipH="1" rot="-2047939">
            <a:off x="2010481" y="2275386"/>
            <a:ext cx="2058970" cy="896729"/>
          </a:xfrm>
          <a:prstGeom prst="bentArrow">
            <a:avLst>
              <a:gd fmla="val 25000" name="adj1"/>
              <a:gd fmla="val 17582" name="adj2"/>
              <a:gd fmla="val 20596" name="adj3"/>
              <a:gd fmla="val 87500" name="adj4"/>
            </a:avLst>
          </a:prstGeom>
          <a:solidFill>
            <a:srgbClr val="7833A8">
              <a:alpha val="17620"/>
            </a:srgbClr>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185" name="Google Shape;185;p16"/>
          <p:cNvSpPr txBox="1"/>
          <p:nvPr/>
        </p:nvSpPr>
        <p:spPr>
          <a:xfrm>
            <a:off x="202669" y="2402437"/>
            <a:ext cx="823200" cy="23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rgbClr val="414141"/>
                </a:solidFill>
                <a:latin typeface="Consolas"/>
                <a:ea typeface="Consolas"/>
                <a:cs typeface="Consolas"/>
                <a:sym typeface="Consolas"/>
              </a:rPr>
              <a:t>client</a:t>
            </a:r>
            <a:endParaRPr b="1" sz="1100">
              <a:solidFill>
                <a:srgbClr val="414141"/>
              </a:solidFill>
              <a:latin typeface="Consolas"/>
              <a:ea typeface="Consolas"/>
              <a:cs typeface="Consolas"/>
              <a:sym typeface="Consolas"/>
            </a:endParaRPr>
          </a:p>
          <a:p>
            <a:pPr indent="0" lvl="0" marL="0" rtl="0" algn="ctr">
              <a:lnSpc>
                <a:spcPct val="100000"/>
              </a:lnSpc>
              <a:spcBef>
                <a:spcPts val="0"/>
              </a:spcBef>
              <a:spcAft>
                <a:spcPts val="0"/>
              </a:spcAft>
              <a:buNone/>
            </a:pPr>
            <a:r>
              <a:rPr b="1" lang="en" sz="1100">
                <a:solidFill>
                  <a:srgbClr val="414141"/>
                </a:solidFill>
                <a:latin typeface="Consolas"/>
                <a:ea typeface="Consolas"/>
                <a:cs typeface="Consolas"/>
                <a:sym typeface="Consolas"/>
              </a:rPr>
              <a:t>devices</a:t>
            </a:r>
            <a:endParaRPr b="1" sz="1100">
              <a:solidFill>
                <a:srgbClr val="414141"/>
              </a:solidFill>
              <a:latin typeface="Consolas"/>
              <a:ea typeface="Consolas"/>
              <a:cs typeface="Consolas"/>
              <a:sym typeface="Consolas"/>
            </a:endParaRPr>
          </a:p>
        </p:txBody>
      </p:sp>
      <p:sp>
        <p:nvSpPr>
          <p:cNvPr id="186" name="Google Shape;186;p16"/>
          <p:cNvSpPr txBox="1"/>
          <p:nvPr/>
        </p:nvSpPr>
        <p:spPr>
          <a:xfrm>
            <a:off x="4022369" y="1736798"/>
            <a:ext cx="823200" cy="238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rgbClr val="414141"/>
                </a:solidFill>
                <a:latin typeface="Consolas"/>
                <a:ea typeface="Consolas"/>
                <a:cs typeface="Consolas"/>
                <a:sym typeface="Consolas"/>
              </a:rPr>
              <a:t>server</a:t>
            </a:r>
            <a:endParaRPr sz="1100">
              <a:solidFill>
                <a:srgbClr val="414141"/>
              </a:solidFill>
            </a:endParaRPr>
          </a:p>
        </p:txBody>
      </p:sp>
      <p:pic>
        <p:nvPicPr>
          <p:cNvPr id="187" name="Google Shape;187;p16"/>
          <p:cNvPicPr preferRelativeResize="0"/>
          <p:nvPr/>
        </p:nvPicPr>
        <p:blipFill rotWithShape="1">
          <a:blip r:embed="rId3">
            <a:alphaModFix/>
          </a:blip>
          <a:srcRect b="4404" l="7309" r="7300" t="4404"/>
          <a:stretch/>
        </p:blipFill>
        <p:spPr>
          <a:xfrm>
            <a:off x="837246" y="3714723"/>
            <a:ext cx="196677" cy="210832"/>
          </a:xfrm>
          <a:prstGeom prst="rect">
            <a:avLst/>
          </a:prstGeom>
          <a:noFill/>
          <a:ln>
            <a:noFill/>
          </a:ln>
        </p:spPr>
      </p:pic>
      <p:sp>
        <p:nvSpPr>
          <p:cNvPr id="188" name="Google Shape;188;p16"/>
          <p:cNvSpPr/>
          <p:nvPr/>
        </p:nvSpPr>
        <p:spPr>
          <a:xfrm>
            <a:off x="1086680" y="3966249"/>
            <a:ext cx="128100" cy="115500"/>
          </a:xfrm>
          <a:prstGeom prst="parallelogram">
            <a:avLst>
              <a:gd fmla="val 25000" name="adj"/>
            </a:avLst>
          </a:prstGeom>
          <a:solidFill>
            <a:srgbClr val="C2F4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9" name="Google Shape;189;p16"/>
          <p:cNvCxnSpPr>
            <a:stCxn id="188" idx="2"/>
          </p:cNvCxnSpPr>
          <p:nvPr/>
        </p:nvCxnSpPr>
        <p:spPr>
          <a:xfrm flipH="1" rot="10800000">
            <a:off x="1200342" y="3878799"/>
            <a:ext cx="307500" cy="145200"/>
          </a:xfrm>
          <a:prstGeom prst="straightConnector1">
            <a:avLst/>
          </a:prstGeom>
          <a:noFill/>
          <a:ln cap="flat" cmpd="sng" w="9525">
            <a:solidFill>
              <a:srgbClr val="434343"/>
            </a:solidFill>
            <a:prstDash val="solid"/>
            <a:round/>
            <a:headEnd len="med" w="med" type="triangle"/>
            <a:tailEnd len="med" w="med" type="none"/>
          </a:ln>
        </p:spPr>
      </p:cxnSp>
      <p:cxnSp>
        <p:nvCxnSpPr>
          <p:cNvPr id="190" name="Google Shape;190;p16"/>
          <p:cNvCxnSpPr>
            <a:stCxn id="181" idx="3"/>
            <a:endCxn id="187" idx="0"/>
          </p:cNvCxnSpPr>
          <p:nvPr/>
        </p:nvCxnSpPr>
        <p:spPr>
          <a:xfrm flipH="1" rot="-5400000">
            <a:off x="864002" y="3642906"/>
            <a:ext cx="106200" cy="37200"/>
          </a:xfrm>
          <a:prstGeom prst="curvedConnector3">
            <a:avLst>
              <a:gd fmla="val 55426" name="adj1"/>
            </a:avLst>
          </a:prstGeom>
          <a:noFill/>
          <a:ln cap="flat" cmpd="sng" w="9525">
            <a:solidFill>
              <a:srgbClr val="000000"/>
            </a:solidFill>
            <a:prstDash val="solid"/>
            <a:round/>
            <a:headEnd len="med" w="med" type="none"/>
            <a:tailEnd len="med" w="med" type="triangle"/>
          </a:ln>
        </p:spPr>
      </p:cxnSp>
      <p:cxnSp>
        <p:nvCxnSpPr>
          <p:cNvPr id="191" name="Google Shape;191;p16"/>
          <p:cNvCxnSpPr>
            <a:stCxn id="188" idx="5"/>
            <a:endCxn id="187" idx="2"/>
          </p:cNvCxnSpPr>
          <p:nvPr/>
        </p:nvCxnSpPr>
        <p:spPr>
          <a:xfrm rot="10800000">
            <a:off x="935517" y="3925599"/>
            <a:ext cx="165600" cy="98400"/>
          </a:xfrm>
          <a:prstGeom prst="curvedConnector2">
            <a:avLst/>
          </a:prstGeom>
          <a:noFill/>
          <a:ln cap="flat" cmpd="sng" w="9525">
            <a:solidFill>
              <a:srgbClr val="000000"/>
            </a:solidFill>
            <a:prstDash val="solid"/>
            <a:round/>
            <a:headEnd len="med" w="med" type="none"/>
            <a:tailEnd len="med" w="med" type="triangle"/>
          </a:ln>
        </p:spPr>
      </p:cxnSp>
      <p:cxnSp>
        <p:nvCxnSpPr>
          <p:cNvPr id="192" name="Google Shape;192;p16"/>
          <p:cNvCxnSpPr>
            <a:stCxn id="187" idx="3"/>
            <a:endCxn id="188" idx="0"/>
          </p:cNvCxnSpPr>
          <p:nvPr/>
        </p:nvCxnSpPr>
        <p:spPr>
          <a:xfrm>
            <a:off x="1033923" y="3820139"/>
            <a:ext cx="116700" cy="146100"/>
          </a:xfrm>
          <a:prstGeom prst="curvedConnector2">
            <a:avLst/>
          </a:prstGeom>
          <a:noFill/>
          <a:ln cap="flat" cmpd="sng" w="9525">
            <a:solidFill>
              <a:srgbClr val="000000"/>
            </a:solidFill>
            <a:prstDash val="solid"/>
            <a:round/>
            <a:headEnd len="med" w="med" type="none"/>
            <a:tailEnd len="med" w="med" type="triangle"/>
          </a:ln>
        </p:spPr>
      </p:cxnSp>
      <p:sp>
        <p:nvSpPr>
          <p:cNvPr id="193" name="Google Shape;193;p16"/>
          <p:cNvSpPr/>
          <p:nvPr/>
        </p:nvSpPr>
        <p:spPr>
          <a:xfrm>
            <a:off x="1224941" y="2544394"/>
            <a:ext cx="102650" cy="147741"/>
          </a:xfrm>
          <a:prstGeom prst="flowChartMagneticDisk">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6"/>
          <p:cNvSpPr/>
          <p:nvPr/>
        </p:nvSpPr>
        <p:spPr>
          <a:xfrm>
            <a:off x="1238130" y="2603740"/>
            <a:ext cx="74700" cy="78600"/>
          </a:xfrm>
          <a:prstGeom prst="ellipse">
            <a:avLst/>
          </a:prstGeom>
          <a:solidFill>
            <a:srgbClr val="783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5" name="Google Shape;195;p16"/>
          <p:cNvPicPr preferRelativeResize="0"/>
          <p:nvPr/>
        </p:nvPicPr>
        <p:blipFill rotWithShape="1">
          <a:blip r:embed="rId3">
            <a:alphaModFix/>
          </a:blip>
          <a:srcRect b="4404" l="7309" r="7300" t="4404"/>
          <a:stretch/>
        </p:blipFill>
        <p:spPr>
          <a:xfrm>
            <a:off x="1187814" y="2777147"/>
            <a:ext cx="196677" cy="210832"/>
          </a:xfrm>
          <a:prstGeom prst="rect">
            <a:avLst/>
          </a:prstGeom>
          <a:noFill/>
          <a:ln>
            <a:noFill/>
          </a:ln>
        </p:spPr>
      </p:pic>
      <p:sp>
        <p:nvSpPr>
          <p:cNvPr id="196" name="Google Shape;196;p16"/>
          <p:cNvSpPr/>
          <p:nvPr/>
        </p:nvSpPr>
        <p:spPr>
          <a:xfrm>
            <a:off x="1437248" y="3028673"/>
            <a:ext cx="128100" cy="115500"/>
          </a:xfrm>
          <a:prstGeom prst="parallelogram">
            <a:avLst>
              <a:gd fmla="val 25000" name="adj"/>
            </a:avLst>
          </a:prstGeom>
          <a:solidFill>
            <a:srgbClr val="C2F4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7" name="Google Shape;197;p16"/>
          <p:cNvCxnSpPr>
            <a:stCxn id="196" idx="2"/>
          </p:cNvCxnSpPr>
          <p:nvPr/>
        </p:nvCxnSpPr>
        <p:spPr>
          <a:xfrm flipH="1" rot="10800000">
            <a:off x="1550910" y="2941223"/>
            <a:ext cx="307500" cy="145200"/>
          </a:xfrm>
          <a:prstGeom prst="straightConnector1">
            <a:avLst/>
          </a:prstGeom>
          <a:noFill/>
          <a:ln cap="flat" cmpd="sng" w="9525">
            <a:solidFill>
              <a:srgbClr val="434343"/>
            </a:solidFill>
            <a:prstDash val="solid"/>
            <a:round/>
            <a:headEnd len="med" w="med" type="triangle"/>
            <a:tailEnd len="med" w="med" type="none"/>
          </a:ln>
        </p:spPr>
      </p:cxnSp>
      <p:cxnSp>
        <p:nvCxnSpPr>
          <p:cNvPr id="198" name="Google Shape;198;p16"/>
          <p:cNvCxnSpPr>
            <a:stCxn id="194" idx="3"/>
            <a:endCxn id="195" idx="0"/>
          </p:cNvCxnSpPr>
          <p:nvPr/>
        </p:nvCxnSpPr>
        <p:spPr>
          <a:xfrm flipH="1" rot="-5400000">
            <a:off x="1214570" y="2705329"/>
            <a:ext cx="106200" cy="37200"/>
          </a:xfrm>
          <a:prstGeom prst="curvedConnector3">
            <a:avLst>
              <a:gd fmla="val 55426" name="adj1"/>
            </a:avLst>
          </a:prstGeom>
          <a:noFill/>
          <a:ln cap="flat" cmpd="sng" w="9525">
            <a:solidFill>
              <a:srgbClr val="000000"/>
            </a:solidFill>
            <a:prstDash val="solid"/>
            <a:round/>
            <a:headEnd len="med" w="med" type="none"/>
            <a:tailEnd len="med" w="med" type="triangle"/>
          </a:ln>
        </p:spPr>
      </p:cxnSp>
      <p:cxnSp>
        <p:nvCxnSpPr>
          <p:cNvPr id="199" name="Google Shape;199;p16"/>
          <p:cNvCxnSpPr>
            <a:stCxn id="196" idx="5"/>
            <a:endCxn id="195" idx="2"/>
          </p:cNvCxnSpPr>
          <p:nvPr/>
        </p:nvCxnSpPr>
        <p:spPr>
          <a:xfrm rot="10800000">
            <a:off x="1286085" y="2988023"/>
            <a:ext cx="165600" cy="98400"/>
          </a:xfrm>
          <a:prstGeom prst="curvedConnector2">
            <a:avLst/>
          </a:prstGeom>
          <a:noFill/>
          <a:ln cap="flat" cmpd="sng" w="9525">
            <a:solidFill>
              <a:srgbClr val="000000"/>
            </a:solidFill>
            <a:prstDash val="solid"/>
            <a:round/>
            <a:headEnd len="med" w="med" type="none"/>
            <a:tailEnd len="med" w="med" type="triangle"/>
          </a:ln>
        </p:spPr>
      </p:cxnSp>
      <p:cxnSp>
        <p:nvCxnSpPr>
          <p:cNvPr id="200" name="Google Shape;200;p16"/>
          <p:cNvCxnSpPr>
            <a:stCxn id="195" idx="3"/>
            <a:endCxn id="196" idx="0"/>
          </p:cNvCxnSpPr>
          <p:nvPr/>
        </p:nvCxnSpPr>
        <p:spPr>
          <a:xfrm>
            <a:off x="1384491" y="2882563"/>
            <a:ext cx="116700" cy="146100"/>
          </a:xfrm>
          <a:prstGeom prst="curvedConnector2">
            <a:avLst/>
          </a:prstGeom>
          <a:noFill/>
          <a:ln cap="flat" cmpd="sng" w="9525">
            <a:solidFill>
              <a:srgbClr val="000000"/>
            </a:solidFill>
            <a:prstDash val="solid"/>
            <a:round/>
            <a:headEnd len="med" w="med" type="none"/>
            <a:tailEnd len="med" w="med" type="triangle"/>
          </a:ln>
        </p:spPr>
      </p:cxnSp>
      <p:sp>
        <p:nvSpPr>
          <p:cNvPr id="201" name="Google Shape;201;p16"/>
          <p:cNvSpPr/>
          <p:nvPr/>
        </p:nvSpPr>
        <p:spPr>
          <a:xfrm>
            <a:off x="1641240" y="1562171"/>
            <a:ext cx="102650" cy="147741"/>
          </a:xfrm>
          <a:prstGeom prst="flowChartMagneticDisk">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6"/>
          <p:cNvSpPr/>
          <p:nvPr/>
        </p:nvSpPr>
        <p:spPr>
          <a:xfrm>
            <a:off x="1654430" y="1621517"/>
            <a:ext cx="74700" cy="78600"/>
          </a:xfrm>
          <a:prstGeom prst="ellipse">
            <a:avLst/>
          </a:prstGeom>
          <a:solidFill>
            <a:srgbClr val="7833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3" name="Google Shape;203;p16"/>
          <p:cNvPicPr preferRelativeResize="0"/>
          <p:nvPr/>
        </p:nvPicPr>
        <p:blipFill rotWithShape="1">
          <a:blip r:embed="rId3">
            <a:alphaModFix/>
          </a:blip>
          <a:srcRect b="4404" l="7309" r="7300" t="4404"/>
          <a:stretch/>
        </p:blipFill>
        <p:spPr>
          <a:xfrm>
            <a:off x="1604114" y="1794924"/>
            <a:ext cx="196677" cy="210832"/>
          </a:xfrm>
          <a:prstGeom prst="rect">
            <a:avLst/>
          </a:prstGeom>
          <a:noFill/>
          <a:ln>
            <a:noFill/>
          </a:ln>
        </p:spPr>
      </p:pic>
      <p:sp>
        <p:nvSpPr>
          <p:cNvPr id="204" name="Google Shape;204;p16"/>
          <p:cNvSpPr/>
          <p:nvPr/>
        </p:nvSpPr>
        <p:spPr>
          <a:xfrm>
            <a:off x="1853547" y="2046450"/>
            <a:ext cx="128100" cy="115500"/>
          </a:xfrm>
          <a:prstGeom prst="parallelogram">
            <a:avLst>
              <a:gd fmla="val 25000" name="adj"/>
            </a:avLst>
          </a:prstGeom>
          <a:solidFill>
            <a:srgbClr val="C2F4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5" name="Google Shape;205;p16"/>
          <p:cNvCxnSpPr>
            <a:stCxn id="204" idx="2"/>
          </p:cNvCxnSpPr>
          <p:nvPr/>
        </p:nvCxnSpPr>
        <p:spPr>
          <a:xfrm flipH="1" rot="10800000">
            <a:off x="1967210" y="1959000"/>
            <a:ext cx="307500" cy="145200"/>
          </a:xfrm>
          <a:prstGeom prst="straightConnector1">
            <a:avLst/>
          </a:prstGeom>
          <a:noFill/>
          <a:ln cap="flat" cmpd="sng" w="9525">
            <a:solidFill>
              <a:srgbClr val="434343"/>
            </a:solidFill>
            <a:prstDash val="solid"/>
            <a:round/>
            <a:headEnd len="med" w="med" type="triangle"/>
            <a:tailEnd len="med" w="med" type="none"/>
          </a:ln>
        </p:spPr>
      </p:cxnSp>
      <p:cxnSp>
        <p:nvCxnSpPr>
          <p:cNvPr id="206" name="Google Shape;206;p16"/>
          <p:cNvCxnSpPr>
            <a:stCxn id="202" idx="3"/>
            <a:endCxn id="203" idx="0"/>
          </p:cNvCxnSpPr>
          <p:nvPr/>
        </p:nvCxnSpPr>
        <p:spPr>
          <a:xfrm flipH="1" rot="-5400000">
            <a:off x="1630870" y="1723106"/>
            <a:ext cx="106200" cy="37200"/>
          </a:xfrm>
          <a:prstGeom prst="curvedConnector3">
            <a:avLst>
              <a:gd fmla="val 55426" name="adj1"/>
            </a:avLst>
          </a:prstGeom>
          <a:noFill/>
          <a:ln cap="flat" cmpd="sng" w="9525">
            <a:solidFill>
              <a:srgbClr val="000000"/>
            </a:solidFill>
            <a:prstDash val="solid"/>
            <a:round/>
            <a:headEnd len="med" w="med" type="none"/>
            <a:tailEnd len="med" w="med" type="triangle"/>
          </a:ln>
        </p:spPr>
      </p:cxnSp>
      <p:cxnSp>
        <p:nvCxnSpPr>
          <p:cNvPr id="207" name="Google Shape;207;p16"/>
          <p:cNvCxnSpPr>
            <a:stCxn id="204" idx="5"/>
            <a:endCxn id="203" idx="2"/>
          </p:cNvCxnSpPr>
          <p:nvPr/>
        </p:nvCxnSpPr>
        <p:spPr>
          <a:xfrm rot="10800000">
            <a:off x="1702385" y="2005800"/>
            <a:ext cx="165600" cy="98400"/>
          </a:xfrm>
          <a:prstGeom prst="curvedConnector2">
            <a:avLst/>
          </a:prstGeom>
          <a:noFill/>
          <a:ln cap="flat" cmpd="sng" w="9525">
            <a:solidFill>
              <a:srgbClr val="000000"/>
            </a:solidFill>
            <a:prstDash val="solid"/>
            <a:round/>
            <a:headEnd len="med" w="med" type="none"/>
            <a:tailEnd len="med" w="med" type="triangle"/>
          </a:ln>
        </p:spPr>
      </p:cxnSp>
      <p:cxnSp>
        <p:nvCxnSpPr>
          <p:cNvPr id="208" name="Google Shape;208;p16"/>
          <p:cNvCxnSpPr>
            <a:stCxn id="203" idx="3"/>
            <a:endCxn id="204" idx="0"/>
          </p:cNvCxnSpPr>
          <p:nvPr/>
        </p:nvCxnSpPr>
        <p:spPr>
          <a:xfrm>
            <a:off x="1800791" y="1900340"/>
            <a:ext cx="116700" cy="146100"/>
          </a:xfrm>
          <a:prstGeom prst="curvedConnector2">
            <a:avLst/>
          </a:prstGeom>
          <a:noFill/>
          <a:ln cap="flat" cmpd="sng" w="9525">
            <a:solidFill>
              <a:srgbClr val="000000"/>
            </a:solidFill>
            <a:prstDash val="solid"/>
            <a:round/>
            <a:headEnd len="med" w="med" type="none"/>
            <a:tailEnd len="med" w="med" type="triangle"/>
          </a:ln>
        </p:spPr>
      </p:cxnSp>
      <p:grpSp>
        <p:nvGrpSpPr>
          <p:cNvPr id="209" name="Google Shape;209;p16"/>
          <p:cNvGrpSpPr/>
          <p:nvPr/>
        </p:nvGrpSpPr>
        <p:grpSpPr>
          <a:xfrm>
            <a:off x="5157433" y="3814924"/>
            <a:ext cx="962400" cy="626806"/>
            <a:chOff x="5233633" y="3357724"/>
            <a:chExt cx="962400" cy="626806"/>
          </a:xfrm>
        </p:grpSpPr>
        <p:sp>
          <p:nvSpPr>
            <p:cNvPr id="210" name="Google Shape;210;p16"/>
            <p:cNvSpPr txBox="1"/>
            <p:nvPr/>
          </p:nvSpPr>
          <p:spPr>
            <a:xfrm>
              <a:off x="5233633" y="3746330"/>
              <a:ext cx="962400" cy="23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rgbClr val="414141"/>
                  </a:solidFill>
                  <a:latin typeface="Consolas"/>
                  <a:ea typeface="Consolas"/>
                  <a:cs typeface="Consolas"/>
                  <a:sym typeface="Consolas"/>
                </a:rPr>
                <a:t>engineer</a:t>
              </a:r>
              <a:endParaRPr sz="1100">
                <a:solidFill>
                  <a:srgbClr val="414141"/>
                </a:solidFill>
              </a:endParaRPr>
            </a:p>
          </p:txBody>
        </p:sp>
        <p:sp>
          <p:nvSpPr>
            <p:cNvPr id="211" name="Google Shape;211;p16"/>
            <p:cNvSpPr/>
            <p:nvPr/>
          </p:nvSpPr>
          <p:spPr>
            <a:xfrm>
              <a:off x="5498744" y="3357724"/>
              <a:ext cx="418200" cy="423900"/>
            </a:xfrm>
            <a:custGeom>
              <a:rect b="b" l="l" r="r" t="t"/>
              <a:pathLst>
                <a:path extrusionOk="0" h="120000" w="120000">
                  <a:moveTo>
                    <a:pt x="59716" y="60000"/>
                  </a:moveTo>
                  <a:cubicBezTo>
                    <a:pt x="76516" y="60000"/>
                    <a:pt x="89644" y="46383"/>
                    <a:pt x="89644" y="30072"/>
                  </a:cubicBezTo>
                  <a:cubicBezTo>
                    <a:pt x="89644" y="13188"/>
                    <a:pt x="76094" y="0"/>
                    <a:pt x="59716" y="0"/>
                  </a:cubicBezTo>
                  <a:cubicBezTo>
                    <a:pt x="43483" y="0"/>
                    <a:pt x="29927" y="13616"/>
                    <a:pt x="29927" y="30072"/>
                  </a:cubicBezTo>
                  <a:cubicBezTo>
                    <a:pt x="29505" y="46383"/>
                    <a:pt x="43061" y="60000"/>
                    <a:pt x="59716" y="60000"/>
                  </a:cubicBezTo>
                  <a:close/>
                  <a:moveTo>
                    <a:pt x="59716" y="74894"/>
                  </a:moveTo>
                  <a:cubicBezTo>
                    <a:pt x="39811" y="74894"/>
                    <a:pt x="0" y="84822"/>
                    <a:pt x="0" y="104683"/>
                  </a:cubicBezTo>
                  <a:lnTo>
                    <a:pt x="0" y="120000"/>
                  </a:lnTo>
                  <a:lnTo>
                    <a:pt x="120000" y="120000"/>
                  </a:lnTo>
                  <a:lnTo>
                    <a:pt x="120000" y="104683"/>
                  </a:lnTo>
                  <a:cubicBezTo>
                    <a:pt x="119577" y="85250"/>
                    <a:pt x="79622" y="74894"/>
                    <a:pt x="59716" y="74894"/>
                  </a:cubicBezTo>
                  <a:close/>
                </a:path>
              </a:pathLst>
            </a:custGeom>
            <a:solidFill>
              <a:srgbClr val="4A86E8"/>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Font typeface="Calibri"/>
                <a:buNone/>
              </a:pPr>
              <a:r>
                <a:t/>
              </a:r>
              <a:endParaRPr b="0" i="0" sz="1800" u="none" cap="none" strike="noStrike">
                <a:solidFill>
                  <a:srgbClr val="000000"/>
                </a:solidFill>
                <a:latin typeface="Calibri"/>
                <a:ea typeface="Calibri"/>
                <a:cs typeface="Calibri"/>
                <a:sym typeface="Calibri"/>
              </a:endParaRPr>
            </a:p>
          </p:txBody>
        </p:sp>
      </p:grpSp>
      <p:cxnSp>
        <p:nvCxnSpPr>
          <p:cNvPr id="212" name="Google Shape;212;p16"/>
          <p:cNvCxnSpPr>
            <a:stCxn id="213" idx="2"/>
            <a:endCxn id="214" idx="1"/>
          </p:cNvCxnSpPr>
          <p:nvPr/>
        </p:nvCxnSpPr>
        <p:spPr>
          <a:xfrm flipH="1" rot="10800000">
            <a:off x="5776800" y="959574"/>
            <a:ext cx="2373900" cy="1923000"/>
          </a:xfrm>
          <a:prstGeom prst="curvedConnector3">
            <a:avLst>
              <a:gd fmla="val 50846" name="adj1"/>
            </a:avLst>
          </a:prstGeom>
          <a:noFill/>
          <a:ln cap="flat" cmpd="sng" w="38100">
            <a:solidFill>
              <a:srgbClr val="C998E0"/>
            </a:solidFill>
            <a:prstDash val="solid"/>
            <a:round/>
            <a:headEnd len="med" w="med" type="none"/>
            <a:tailEnd len="med" w="med" type="triangle"/>
          </a:ln>
        </p:spPr>
      </p:cxnSp>
      <p:sp>
        <p:nvSpPr>
          <p:cNvPr id="213" name="Google Shape;213;p16"/>
          <p:cNvSpPr/>
          <p:nvPr/>
        </p:nvSpPr>
        <p:spPr>
          <a:xfrm>
            <a:off x="5455312" y="2722524"/>
            <a:ext cx="361500" cy="320100"/>
          </a:xfrm>
          <a:prstGeom prst="parallelogram">
            <a:avLst>
              <a:gd fmla="val 25000" name="adj"/>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 name="Google Shape;215;p16"/>
          <p:cNvGrpSpPr/>
          <p:nvPr/>
        </p:nvGrpSpPr>
        <p:grpSpPr>
          <a:xfrm>
            <a:off x="8110260" y="675477"/>
            <a:ext cx="404963" cy="560345"/>
            <a:chOff x="21798648" y="1039272"/>
            <a:chExt cx="1079902" cy="1494253"/>
          </a:xfrm>
        </p:grpSpPr>
        <p:grpSp>
          <p:nvGrpSpPr>
            <p:cNvPr id="216" name="Google Shape;216;p16"/>
            <p:cNvGrpSpPr/>
            <p:nvPr/>
          </p:nvGrpSpPr>
          <p:grpSpPr>
            <a:xfrm>
              <a:off x="21798648" y="1039272"/>
              <a:ext cx="1079902" cy="1494253"/>
              <a:chOff x="1711209" y="1374900"/>
              <a:chExt cx="346200" cy="603300"/>
            </a:xfrm>
          </p:grpSpPr>
          <p:sp>
            <p:nvSpPr>
              <p:cNvPr id="217" name="Google Shape;217;p16"/>
              <p:cNvSpPr/>
              <p:nvPr/>
            </p:nvSpPr>
            <p:spPr>
              <a:xfrm>
                <a:off x="1711209" y="1374900"/>
                <a:ext cx="346200" cy="603300"/>
              </a:xfrm>
              <a:prstGeom prst="roundRect">
                <a:avLst>
                  <a:gd fmla="val 16667" name="adj"/>
                </a:avLst>
              </a:prstGeom>
              <a:solidFill>
                <a:srgbClr val="99999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6"/>
              <p:cNvSpPr/>
              <p:nvPr/>
            </p:nvSpPr>
            <p:spPr>
              <a:xfrm>
                <a:off x="1745900" y="1445950"/>
                <a:ext cx="275400" cy="4698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8" name="Google Shape;218;p16"/>
              <p:cNvCxnSpPr>
                <a:stCxn id="214" idx="0"/>
              </p:cNvCxnSpPr>
              <p:nvPr/>
            </p:nvCxnSpPr>
            <p:spPr>
              <a:xfrm>
                <a:off x="1883600" y="1445950"/>
                <a:ext cx="0" cy="0"/>
              </a:xfrm>
              <a:prstGeom prst="straightConnector1">
                <a:avLst/>
              </a:prstGeom>
              <a:noFill/>
              <a:ln cap="flat" cmpd="sng" w="9525">
                <a:solidFill>
                  <a:srgbClr val="595959"/>
                </a:solidFill>
                <a:prstDash val="solid"/>
                <a:round/>
                <a:headEnd len="med" w="med" type="none"/>
                <a:tailEnd len="med" w="med" type="none"/>
              </a:ln>
            </p:spPr>
          </p:cxnSp>
          <p:cxnSp>
            <p:nvCxnSpPr>
              <p:cNvPr id="219" name="Google Shape;219;p16"/>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220" name="Google Shape;220;p16"/>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221" name="Google Shape;221;p16"/>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222" name="Google Shape;222;p16"/>
            <p:cNvSpPr/>
            <p:nvPr/>
          </p:nvSpPr>
          <p:spPr>
            <a:xfrm>
              <a:off x="22066811" y="1660477"/>
              <a:ext cx="543600" cy="481500"/>
            </a:xfrm>
            <a:prstGeom prst="parallelogram">
              <a:avLst>
                <a:gd fmla="val 25000" name="adj"/>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6"/>
          <p:cNvGrpSpPr/>
          <p:nvPr/>
        </p:nvGrpSpPr>
        <p:grpSpPr>
          <a:xfrm>
            <a:off x="7938810" y="1474370"/>
            <a:ext cx="404963" cy="560345"/>
            <a:chOff x="21798648" y="1039272"/>
            <a:chExt cx="1079902" cy="1494253"/>
          </a:xfrm>
        </p:grpSpPr>
        <p:grpSp>
          <p:nvGrpSpPr>
            <p:cNvPr id="224" name="Google Shape;224;p16"/>
            <p:cNvGrpSpPr/>
            <p:nvPr/>
          </p:nvGrpSpPr>
          <p:grpSpPr>
            <a:xfrm>
              <a:off x="21798648" y="1039272"/>
              <a:ext cx="1079902" cy="1494253"/>
              <a:chOff x="1711209" y="1374900"/>
              <a:chExt cx="346200" cy="603300"/>
            </a:xfrm>
          </p:grpSpPr>
          <p:sp>
            <p:nvSpPr>
              <p:cNvPr id="225" name="Google Shape;225;p16"/>
              <p:cNvSpPr/>
              <p:nvPr/>
            </p:nvSpPr>
            <p:spPr>
              <a:xfrm>
                <a:off x="1711209" y="1374900"/>
                <a:ext cx="346200" cy="603300"/>
              </a:xfrm>
              <a:prstGeom prst="roundRect">
                <a:avLst>
                  <a:gd fmla="val 16667" name="adj"/>
                </a:avLst>
              </a:prstGeom>
              <a:solidFill>
                <a:srgbClr val="99999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6"/>
              <p:cNvSpPr/>
              <p:nvPr/>
            </p:nvSpPr>
            <p:spPr>
              <a:xfrm>
                <a:off x="1745900" y="1445950"/>
                <a:ext cx="275400" cy="4698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7" name="Google Shape;227;p16"/>
              <p:cNvCxnSpPr>
                <a:stCxn id="226" idx="0"/>
              </p:cNvCxnSpPr>
              <p:nvPr/>
            </p:nvCxnSpPr>
            <p:spPr>
              <a:xfrm>
                <a:off x="1883600" y="1445950"/>
                <a:ext cx="0" cy="0"/>
              </a:xfrm>
              <a:prstGeom prst="straightConnector1">
                <a:avLst/>
              </a:prstGeom>
              <a:noFill/>
              <a:ln cap="flat" cmpd="sng" w="9525">
                <a:solidFill>
                  <a:srgbClr val="595959"/>
                </a:solidFill>
                <a:prstDash val="solid"/>
                <a:round/>
                <a:headEnd len="med" w="med" type="none"/>
                <a:tailEnd len="med" w="med" type="none"/>
              </a:ln>
            </p:spPr>
          </p:cxnSp>
          <p:cxnSp>
            <p:nvCxnSpPr>
              <p:cNvPr id="228" name="Google Shape;228;p16"/>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229" name="Google Shape;229;p16"/>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230" name="Google Shape;230;p16"/>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231" name="Google Shape;231;p16"/>
            <p:cNvSpPr/>
            <p:nvPr/>
          </p:nvSpPr>
          <p:spPr>
            <a:xfrm>
              <a:off x="22066811" y="1660477"/>
              <a:ext cx="543600" cy="481500"/>
            </a:xfrm>
            <a:prstGeom prst="parallelogram">
              <a:avLst>
                <a:gd fmla="val 25000" name="adj"/>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16"/>
          <p:cNvGrpSpPr/>
          <p:nvPr/>
        </p:nvGrpSpPr>
        <p:grpSpPr>
          <a:xfrm>
            <a:off x="7767360" y="2273263"/>
            <a:ext cx="404963" cy="560345"/>
            <a:chOff x="21798648" y="1039272"/>
            <a:chExt cx="1079902" cy="1494253"/>
          </a:xfrm>
        </p:grpSpPr>
        <p:grpSp>
          <p:nvGrpSpPr>
            <p:cNvPr id="233" name="Google Shape;233;p16"/>
            <p:cNvGrpSpPr/>
            <p:nvPr/>
          </p:nvGrpSpPr>
          <p:grpSpPr>
            <a:xfrm>
              <a:off x="21798648" y="1039272"/>
              <a:ext cx="1079902" cy="1494253"/>
              <a:chOff x="1711209" y="1374900"/>
              <a:chExt cx="346200" cy="603300"/>
            </a:xfrm>
          </p:grpSpPr>
          <p:sp>
            <p:nvSpPr>
              <p:cNvPr id="234" name="Google Shape;234;p16"/>
              <p:cNvSpPr/>
              <p:nvPr/>
            </p:nvSpPr>
            <p:spPr>
              <a:xfrm>
                <a:off x="1711209" y="1374900"/>
                <a:ext cx="346200" cy="603300"/>
              </a:xfrm>
              <a:prstGeom prst="roundRect">
                <a:avLst>
                  <a:gd fmla="val 16667" name="adj"/>
                </a:avLst>
              </a:prstGeom>
              <a:solidFill>
                <a:srgbClr val="99999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6"/>
              <p:cNvSpPr/>
              <p:nvPr/>
            </p:nvSpPr>
            <p:spPr>
              <a:xfrm>
                <a:off x="1745900" y="1445950"/>
                <a:ext cx="275400" cy="4698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6" name="Google Shape;236;p16"/>
              <p:cNvCxnSpPr>
                <a:stCxn id="235" idx="0"/>
              </p:cNvCxnSpPr>
              <p:nvPr/>
            </p:nvCxnSpPr>
            <p:spPr>
              <a:xfrm>
                <a:off x="1883600" y="1445950"/>
                <a:ext cx="0" cy="0"/>
              </a:xfrm>
              <a:prstGeom prst="straightConnector1">
                <a:avLst/>
              </a:prstGeom>
              <a:noFill/>
              <a:ln cap="flat" cmpd="sng" w="9525">
                <a:solidFill>
                  <a:srgbClr val="595959"/>
                </a:solidFill>
                <a:prstDash val="solid"/>
                <a:round/>
                <a:headEnd len="med" w="med" type="none"/>
                <a:tailEnd len="med" w="med" type="none"/>
              </a:ln>
            </p:spPr>
          </p:cxnSp>
          <p:cxnSp>
            <p:nvCxnSpPr>
              <p:cNvPr id="237" name="Google Shape;237;p16"/>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238" name="Google Shape;238;p16"/>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239" name="Google Shape;239;p16"/>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240" name="Google Shape;240;p16"/>
            <p:cNvSpPr/>
            <p:nvPr/>
          </p:nvSpPr>
          <p:spPr>
            <a:xfrm>
              <a:off x="22066811" y="1660477"/>
              <a:ext cx="543600" cy="481500"/>
            </a:xfrm>
            <a:prstGeom prst="parallelogram">
              <a:avLst>
                <a:gd fmla="val 25000" name="adj"/>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 name="Google Shape;241;p16"/>
          <p:cNvGrpSpPr/>
          <p:nvPr/>
        </p:nvGrpSpPr>
        <p:grpSpPr>
          <a:xfrm>
            <a:off x="7595910" y="3072156"/>
            <a:ext cx="404963" cy="560345"/>
            <a:chOff x="21798648" y="1039272"/>
            <a:chExt cx="1079902" cy="1494253"/>
          </a:xfrm>
        </p:grpSpPr>
        <p:grpSp>
          <p:nvGrpSpPr>
            <p:cNvPr id="242" name="Google Shape;242;p16"/>
            <p:cNvGrpSpPr/>
            <p:nvPr/>
          </p:nvGrpSpPr>
          <p:grpSpPr>
            <a:xfrm>
              <a:off x="21798648" y="1039272"/>
              <a:ext cx="1079902" cy="1494253"/>
              <a:chOff x="1711209" y="1374900"/>
              <a:chExt cx="346200" cy="603300"/>
            </a:xfrm>
          </p:grpSpPr>
          <p:sp>
            <p:nvSpPr>
              <p:cNvPr id="243" name="Google Shape;243;p16"/>
              <p:cNvSpPr/>
              <p:nvPr/>
            </p:nvSpPr>
            <p:spPr>
              <a:xfrm>
                <a:off x="1711209" y="1374900"/>
                <a:ext cx="346200" cy="603300"/>
              </a:xfrm>
              <a:prstGeom prst="roundRect">
                <a:avLst>
                  <a:gd fmla="val 16667" name="adj"/>
                </a:avLst>
              </a:prstGeom>
              <a:solidFill>
                <a:srgbClr val="99999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6"/>
              <p:cNvSpPr/>
              <p:nvPr/>
            </p:nvSpPr>
            <p:spPr>
              <a:xfrm>
                <a:off x="1745900" y="1445950"/>
                <a:ext cx="275400" cy="469800"/>
              </a:xfrm>
              <a:prstGeom prst="rect">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5" name="Google Shape;245;p16"/>
              <p:cNvCxnSpPr>
                <a:stCxn id="244" idx="0"/>
              </p:cNvCxnSpPr>
              <p:nvPr/>
            </p:nvCxnSpPr>
            <p:spPr>
              <a:xfrm>
                <a:off x="1883600" y="1445950"/>
                <a:ext cx="0" cy="0"/>
              </a:xfrm>
              <a:prstGeom prst="straightConnector1">
                <a:avLst/>
              </a:prstGeom>
              <a:noFill/>
              <a:ln cap="flat" cmpd="sng" w="9525">
                <a:solidFill>
                  <a:srgbClr val="595959"/>
                </a:solidFill>
                <a:prstDash val="solid"/>
                <a:round/>
                <a:headEnd len="med" w="med" type="none"/>
                <a:tailEnd len="med" w="med" type="none"/>
              </a:ln>
            </p:spPr>
          </p:cxnSp>
          <p:cxnSp>
            <p:nvCxnSpPr>
              <p:cNvPr id="246" name="Google Shape;246;p16"/>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247" name="Google Shape;247;p16"/>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248" name="Google Shape;248;p16"/>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249" name="Google Shape;249;p16"/>
            <p:cNvSpPr/>
            <p:nvPr/>
          </p:nvSpPr>
          <p:spPr>
            <a:xfrm>
              <a:off x="22066811" y="1660477"/>
              <a:ext cx="543600" cy="481500"/>
            </a:xfrm>
            <a:prstGeom prst="parallelogram">
              <a:avLst>
                <a:gd fmla="val 25000" name="adj"/>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0" name="Google Shape;250;p16"/>
          <p:cNvCxnSpPr/>
          <p:nvPr/>
        </p:nvCxnSpPr>
        <p:spPr>
          <a:xfrm flipH="1">
            <a:off x="7264152" y="3705276"/>
            <a:ext cx="277200" cy="320400"/>
          </a:xfrm>
          <a:prstGeom prst="straightConnector1">
            <a:avLst/>
          </a:prstGeom>
          <a:noFill/>
          <a:ln cap="rnd" cmpd="sng" w="76200">
            <a:solidFill>
              <a:schemeClr val="dk2"/>
            </a:solidFill>
            <a:prstDash val="dot"/>
            <a:round/>
            <a:headEnd len="med" w="med" type="none"/>
            <a:tailEnd len="med" w="med" type="none"/>
          </a:ln>
        </p:spPr>
      </p:cxnSp>
      <p:cxnSp>
        <p:nvCxnSpPr>
          <p:cNvPr id="251" name="Google Shape;251;p16"/>
          <p:cNvCxnSpPr/>
          <p:nvPr/>
        </p:nvCxnSpPr>
        <p:spPr>
          <a:xfrm flipH="1">
            <a:off x="8432634" y="161010"/>
            <a:ext cx="277200" cy="320400"/>
          </a:xfrm>
          <a:prstGeom prst="straightConnector1">
            <a:avLst/>
          </a:prstGeom>
          <a:noFill/>
          <a:ln cap="rnd" cmpd="sng" w="76200">
            <a:solidFill>
              <a:schemeClr val="dk2"/>
            </a:solidFill>
            <a:prstDash val="dot"/>
            <a:round/>
            <a:headEnd len="med" w="med" type="none"/>
            <a:tailEnd len="med" w="med" type="none"/>
          </a:ln>
        </p:spPr>
      </p:cxnSp>
      <p:cxnSp>
        <p:nvCxnSpPr>
          <p:cNvPr id="252" name="Google Shape;252;p16"/>
          <p:cNvCxnSpPr>
            <a:stCxn id="213" idx="2"/>
            <a:endCxn id="226" idx="1"/>
          </p:cNvCxnSpPr>
          <p:nvPr/>
        </p:nvCxnSpPr>
        <p:spPr>
          <a:xfrm flipH="1" rot="10800000">
            <a:off x="5776800" y="1758474"/>
            <a:ext cx="2202600" cy="1124100"/>
          </a:xfrm>
          <a:prstGeom prst="curvedConnector3">
            <a:avLst>
              <a:gd fmla="val 50908" name="adj1"/>
            </a:avLst>
          </a:prstGeom>
          <a:noFill/>
          <a:ln cap="flat" cmpd="sng" w="38100">
            <a:solidFill>
              <a:srgbClr val="C998E0"/>
            </a:solidFill>
            <a:prstDash val="solid"/>
            <a:round/>
            <a:headEnd len="med" w="med" type="none"/>
            <a:tailEnd len="med" w="med" type="triangle"/>
          </a:ln>
        </p:spPr>
      </p:cxnSp>
      <p:cxnSp>
        <p:nvCxnSpPr>
          <p:cNvPr id="253" name="Google Shape;253;p16"/>
          <p:cNvCxnSpPr>
            <a:stCxn id="213" idx="2"/>
            <a:endCxn id="235" idx="1"/>
          </p:cNvCxnSpPr>
          <p:nvPr/>
        </p:nvCxnSpPr>
        <p:spPr>
          <a:xfrm flipH="1" rot="10800000">
            <a:off x="5776800" y="2557374"/>
            <a:ext cx="2031000" cy="325200"/>
          </a:xfrm>
          <a:prstGeom prst="curvedConnector3">
            <a:avLst>
              <a:gd fmla="val 50988" name="adj1"/>
            </a:avLst>
          </a:prstGeom>
          <a:noFill/>
          <a:ln cap="flat" cmpd="sng" w="38100">
            <a:solidFill>
              <a:srgbClr val="C998E0"/>
            </a:solidFill>
            <a:prstDash val="solid"/>
            <a:round/>
            <a:headEnd len="med" w="med" type="none"/>
            <a:tailEnd len="med" w="med" type="triangle"/>
          </a:ln>
        </p:spPr>
      </p:cxnSp>
      <p:cxnSp>
        <p:nvCxnSpPr>
          <p:cNvPr id="254" name="Google Shape;254;p16"/>
          <p:cNvCxnSpPr>
            <a:stCxn id="213" idx="2"/>
            <a:endCxn id="244" idx="1"/>
          </p:cNvCxnSpPr>
          <p:nvPr/>
        </p:nvCxnSpPr>
        <p:spPr>
          <a:xfrm>
            <a:off x="5776800" y="2882574"/>
            <a:ext cx="1859700" cy="473700"/>
          </a:xfrm>
          <a:prstGeom prst="curvedConnector3">
            <a:avLst>
              <a:gd fmla="val 51076" name="adj1"/>
            </a:avLst>
          </a:prstGeom>
          <a:noFill/>
          <a:ln cap="flat" cmpd="sng" w="38100">
            <a:solidFill>
              <a:srgbClr val="C998E0"/>
            </a:solidFill>
            <a:prstDash val="solid"/>
            <a:round/>
            <a:headEnd len="med" w="med" type="none"/>
            <a:tailEnd len="med" w="med" type="triangle"/>
          </a:ln>
        </p:spPr>
      </p:cxnSp>
      <p:sp>
        <p:nvSpPr>
          <p:cNvPr id="255" name="Google Shape;255;p16"/>
          <p:cNvSpPr txBox="1"/>
          <p:nvPr/>
        </p:nvSpPr>
        <p:spPr>
          <a:xfrm>
            <a:off x="7501109" y="3767725"/>
            <a:ext cx="1636200" cy="7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14141"/>
                </a:solidFill>
                <a:latin typeface="Google Sans"/>
                <a:ea typeface="Google Sans"/>
                <a:cs typeface="Google Sans"/>
                <a:sym typeface="Google Sans"/>
              </a:rPr>
              <a:t>model</a:t>
            </a:r>
            <a:endParaRPr sz="1800">
              <a:solidFill>
                <a:srgbClr val="414141"/>
              </a:solidFill>
              <a:latin typeface="Google Sans"/>
              <a:ea typeface="Google Sans"/>
              <a:cs typeface="Google Sans"/>
              <a:sym typeface="Google Sans"/>
            </a:endParaRPr>
          </a:p>
          <a:p>
            <a:pPr indent="0" lvl="0" marL="0" rtl="0" algn="ctr">
              <a:spcBef>
                <a:spcPts val="0"/>
              </a:spcBef>
              <a:spcAft>
                <a:spcPts val="0"/>
              </a:spcAft>
              <a:buNone/>
            </a:pPr>
            <a:r>
              <a:rPr lang="en" sz="1800">
                <a:solidFill>
                  <a:srgbClr val="414141"/>
                </a:solidFill>
                <a:latin typeface="Google Sans"/>
                <a:ea typeface="Google Sans"/>
                <a:cs typeface="Google Sans"/>
                <a:sym typeface="Google Sans"/>
              </a:rPr>
              <a:t>deployment</a:t>
            </a:r>
            <a:endParaRPr sz="1800">
              <a:solidFill>
                <a:srgbClr val="414141"/>
              </a:solidFill>
              <a:latin typeface="Google Sans"/>
              <a:ea typeface="Google Sans"/>
              <a:cs typeface="Google Sans"/>
              <a:sym typeface="Google Sans"/>
            </a:endParaRPr>
          </a:p>
        </p:txBody>
      </p:sp>
      <p:sp>
        <p:nvSpPr>
          <p:cNvPr id="256" name="Google Shape;256;p16"/>
          <p:cNvSpPr txBox="1"/>
          <p:nvPr/>
        </p:nvSpPr>
        <p:spPr>
          <a:xfrm>
            <a:off x="2081447" y="2679609"/>
            <a:ext cx="1636200" cy="7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14141"/>
                </a:solidFill>
                <a:latin typeface="Google Sans"/>
                <a:ea typeface="Google Sans"/>
                <a:cs typeface="Google Sans"/>
                <a:sym typeface="Google Sans"/>
              </a:rPr>
              <a:t>federated training</a:t>
            </a:r>
            <a:endParaRPr sz="1800">
              <a:solidFill>
                <a:srgbClr val="414141"/>
              </a:solidFill>
              <a:latin typeface="Google Sans"/>
              <a:ea typeface="Google Sans"/>
              <a:cs typeface="Google Sans"/>
              <a:sym typeface="Google Sans"/>
            </a:endParaRPr>
          </a:p>
        </p:txBody>
      </p:sp>
      <p:sp>
        <p:nvSpPr>
          <p:cNvPr id="257" name="Google Shape;257;p16"/>
          <p:cNvSpPr/>
          <p:nvPr/>
        </p:nvSpPr>
        <p:spPr>
          <a:xfrm>
            <a:off x="5072075" y="2340686"/>
            <a:ext cx="361500" cy="320100"/>
          </a:xfrm>
          <a:prstGeom prst="parallelogram">
            <a:avLst>
              <a:gd fmla="val 25000"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6"/>
          <p:cNvSpPr/>
          <p:nvPr/>
        </p:nvSpPr>
        <p:spPr>
          <a:xfrm>
            <a:off x="5176925" y="2411711"/>
            <a:ext cx="361500" cy="320100"/>
          </a:xfrm>
          <a:prstGeom prst="parallelogram">
            <a:avLst>
              <a:gd fmla="val 25000"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6"/>
          <p:cNvSpPr/>
          <p:nvPr/>
        </p:nvSpPr>
        <p:spPr>
          <a:xfrm>
            <a:off x="5285725" y="2525649"/>
            <a:ext cx="361500" cy="320100"/>
          </a:xfrm>
          <a:prstGeom prst="parallelogram">
            <a:avLst>
              <a:gd fmla="val 25000"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6"/>
          <p:cNvSpPr/>
          <p:nvPr/>
        </p:nvSpPr>
        <p:spPr>
          <a:xfrm>
            <a:off x="5369239" y="2633465"/>
            <a:ext cx="361500" cy="320100"/>
          </a:xfrm>
          <a:prstGeom prst="parallelogram">
            <a:avLst>
              <a:gd fmla="val 25000" name="adj"/>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6"/>
          <p:cNvSpPr/>
          <p:nvPr/>
        </p:nvSpPr>
        <p:spPr>
          <a:xfrm>
            <a:off x="5458050" y="2722524"/>
            <a:ext cx="361500" cy="320100"/>
          </a:xfrm>
          <a:prstGeom prst="parallelogram">
            <a:avLst>
              <a:gd fmla="val 25000" name="adj"/>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6"/>
          <p:cNvSpPr/>
          <p:nvPr/>
        </p:nvSpPr>
        <p:spPr>
          <a:xfrm flipH="1" rot="-8532458">
            <a:off x="4767368" y="3226216"/>
            <a:ext cx="875814" cy="415085"/>
          </a:xfrm>
          <a:prstGeom prst="bentArrow">
            <a:avLst>
              <a:gd fmla="val 25000" name="adj1"/>
              <a:gd fmla="val 17582" name="adj2"/>
              <a:gd fmla="val 20596" name="adj3"/>
              <a:gd fmla="val 87500" name="adj4"/>
            </a:avLst>
          </a:prstGeom>
          <a:solidFill>
            <a:srgbClr val="7833A8">
              <a:alpha val="41150"/>
            </a:srgbClr>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63" name="Google Shape;263;p16"/>
          <p:cNvSpPr/>
          <p:nvPr/>
        </p:nvSpPr>
        <p:spPr>
          <a:xfrm flipH="1" rot="2267724">
            <a:off x="4987036" y="3229411"/>
            <a:ext cx="757779" cy="348988"/>
          </a:xfrm>
          <a:prstGeom prst="bentArrow">
            <a:avLst>
              <a:gd fmla="val 25000" name="adj1"/>
              <a:gd fmla="val 17582" name="adj2"/>
              <a:gd fmla="val 20596" name="adj3"/>
              <a:gd fmla="val 87500" name="adj4"/>
            </a:avLst>
          </a:prstGeom>
          <a:solidFill>
            <a:srgbClr val="7833A8">
              <a:alpha val="17620"/>
            </a:srgbClr>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64" name="Google Shape;264;p16"/>
          <p:cNvSpPr txBox="1"/>
          <p:nvPr/>
        </p:nvSpPr>
        <p:spPr>
          <a:xfrm>
            <a:off x="3686372" y="3432475"/>
            <a:ext cx="1636200" cy="721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414141"/>
                </a:solidFill>
                <a:latin typeface="Google Sans"/>
                <a:ea typeface="Google Sans"/>
                <a:cs typeface="Google Sans"/>
                <a:sym typeface="Google Sans"/>
              </a:rPr>
              <a:t>model</a:t>
            </a:r>
            <a:endParaRPr sz="1800">
              <a:solidFill>
                <a:srgbClr val="414141"/>
              </a:solidFill>
              <a:latin typeface="Google Sans"/>
              <a:ea typeface="Google Sans"/>
              <a:cs typeface="Google Sans"/>
              <a:sym typeface="Google Sans"/>
            </a:endParaRPr>
          </a:p>
          <a:p>
            <a:pPr indent="0" lvl="0" marL="0" rtl="0" algn="ctr">
              <a:spcBef>
                <a:spcPts val="0"/>
              </a:spcBef>
              <a:spcAft>
                <a:spcPts val="0"/>
              </a:spcAft>
              <a:buNone/>
            </a:pPr>
            <a:r>
              <a:rPr lang="en" sz="1800">
                <a:solidFill>
                  <a:srgbClr val="414141"/>
                </a:solidFill>
                <a:latin typeface="Google Sans"/>
                <a:ea typeface="Google Sans"/>
                <a:cs typeface="Google Sans"/>
                <a:sym typeface="Google Sans"/>
              </a:rPr>
              <a:t>development</a:t>
            </a:r>
            <a:endParaRPr sz="1800">
              <a:solidFill>
                <a:srgbClr val="414141"/>
              </a:solidFill>
              <a:latin typeface="Google Sans"/>
              <a:ea typeface="Google Sans"/>
              <a:cs typeface="Google Sans"/>
              <a:sym typeface="Google Sans"/>
            </a:endParaRPr>
          </a:p>
        </p:txBody>
      </p:sp>
      <p:sp>
        <p:nvSpPr>
          <p:cNvPr id="265" name="Google Shape;265;p16"/>
          <p:cNvSpPr/>
          <p:nvPr/>
        </p:nvSpPr>
        <p:spPr>
          <a:xfrm flipH="1" rot="10744854">
            <a:off x="4697205" y="2351071"/>
            <a:ext cx="336643" cy="282600"/>
          </a:xfrm>
          <a:prstGeom prst="rightArrow">
            <a:avLst>
              <a:gd fmla="val 50000" name="adj1"/>
              <a:gd fmla="val 50000" name="adj2"/>
            </a:avLst>
          </a:prstGeom>
          <a:solidFill>
            <a:srgbClr val="7833A8">
              <a:alpha val="41150"/>
            </a:srgbClr>
          </a:solidFill>
          <a:ln>
            <a:noFill/>
          </a:ln>
        </p:spPr>
        <p:txBody>
          <a:bodyPr anchorCtr="0" anchor="ctr" bIns="34275" lIns="34275" spcFirstLastPara="1" rIns="34275" wrap="square" tIns="34275">
            <a:noAutofit/>
          </a:bodyPr>
          <a:lstStyle/>
          <a:p>
            <a:pPr indent="0" lvl="0" marL="0" rtl="0" algn="l">
              <a:spcBef>
                <a:spcPts val="0"/>
              </a:spcBef>
              <a:spcAft>
                <a:spcPts val="0"/>
              </a:spcAft>
              <a:buNone/>
            </a:pPr>
            <a:r>
              <a:t/>
            </a:r>
            <a:endParaRPr sz="500"/>
          </a:p>
        </p:txBody>
      </p:sp>
      <p:sp>
        <p:nvSpPr>
          <p:cNvPr id="266" name="Google Shape;266;p16"/>
          <p:cNvSpPr txBox="1"/>
          <p:nvPr/>
        </p:nvSpPr>
        <p:spPr>
          <a:xfrm>
            <a:off x="2994283" y="1179605"/>
            <a:ext cx="962400" cy="23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rgbClr val="414141"/>
                </a:solidFill>
                <a:latin typeface="Consolas"/>
                <a:ea typeface="Consolas"/>
                <a:cs typeface="Consolas"/>
                <a:sym typeface="Consolas"/>
              </a:rPr>
              <a:t>admin</a:t>
            </a:r>
            <a:endParaRPr sz="1100">
              <a:solidFill>
                <a:srgbClr val="414141"/>
              </a:solidFill>
            </a:endParaRPr>
          </a:p>
        </p:txBody>
      </p:sp>
      <p:sp>
        <p:nvSpPr>
          <p:cNvPr id="267" name="Google Shape;267;p16"/>
          <p:cNvSpPr/>
          <p:nvPr/>
        </p:nvSpPr>
        <p:spPr>
          <a:xfrm>
            <a:off x="3259394" y="790999"/>
            <a:ext cx="418200" cy="423900"/>
          </a:xfrm>
          <a:custGeom>
            <a:rect b="b" l="l" r="r" t="t"/>
            <a:pathLst>
              <a:path extrusionOk="0" h="120000" w="120000">
                <a:moveTo>
                  <a:pt x="59716" y="60000"/>
                </a:moveTo>
                <a:cubicBezTo>
                  <a:pt x="76516" y="60000"/>
                  <a:pt x="89644" y="46383"/>
                  <a:pt x="89644" y="30072"/>
                </a:cubicBezTo>
                <a:cubicBezTo>
                  <a:pt x="89644" y="13188"/>
                  <a:pt x="76094" y="0"/>
                  <a:pt x="59716" y="0"/>
                </a:cubicBezTo>
                <a:cubicBezTo>
                  <a:pt x="43483" y="0"/>
                  <a:pt x="29927" y="13616"/>
                  <a:pt x="29927" y="30072"/>
                </a:cubicBezTo>
                <a:cubicBezTo>
                  <a:pt x="29505" y="46383"/>
                  <a:pt x="43061" y="60000"/>
                  <a:pt x="59716" y="60000"/>
                </a:cubicBezTo>
                <a:close/>
                <a:moveTo>
                  <a:pt x="59716" y="74894"/>
                </a:moveTo>
                <a:cubicBezTo>
                  <a:pt x="39811" y="74894"/>
                  <a:pt x="0" y="84822"/>
                  <a:pt x="0" y="104683"/>
                </a:cubicBezTo>
                <a:lnTo>
                  <a:pt x="0" y="120000"/>
                </a:lnTo>
                <a:lnTo>
                  <a:pt x="120000" y="120000"/>
                </a:lnTo>
                <a:lnTo>
                  <a:pt x="120000" y="104683"/>
                </a:lnTo>
                <a:cubicBezTo>
                  <a:pt x="119577" y="85250"/>
                  <a:pt x="79622" y="74894"/>
                  <a:pt x="59716" y="74894"/>
                </a:cubicBezTo>
                <a:close/>
              </a:path>
            </a:pathLst>
          </a:custGeom>
          <a:solidFill>
            <a:srgbClr val="4A86E8"/>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Font typeface="Calibri"/>
              <a:buNone/>
            </a:pPr>
            <a:r>
              <a:t/>
            </a:r>
            <a:endParaRPr b="0" i="0" sz="1800" u="none" cap="none" strike="noStrike">
              <a:solidFill>
                <a:srgbClr val="000000"/>
              </a:solidFill>
              <a:latin typeface="Calibri"/>
              <a:ea typeface="Calibri"/>
              <a:cs typeface="Calibri"/>
              <a:sym typeface="Calibri"/>
            </a:endParaRPr>
          </a:p>
        </p:txBody>
      </p:sp>
      <p:sp>
        <p:nvSpPr>
          <p:cNvPr id="268" name="Google Shape;268;p16"/>
          <p:cNvSpPr txBox="1"/>
          <p:nvPr>
            <p:ph idx="4294967295" type="title"/>
          </p:nvPr>
        </p:nvSpPr>
        <p:spPr>
          <a:xfrm>
            <a:off x="6900" y="478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Cross-device Federated Learning</a:t>
            </a:r>
            <a:endParaRPr/>
          </a:p>
        </p:txBody>
      </p:sp>
      <p:sp>
        <p:nvSpPr>
          <p:cNvPr id="269" name="Google Shape;269;p16"/>
          <p:cNvSpPr/>
          <p:nvPr/>
        </p:nvSpPr>
        <p:spPr>
          <a:xfrm>
            <a:off x="6422425" y="-413275"/>
            <a:ext cx="2695800" cy="5817300"/>
          </a:xfrm>
          <a:prstGeom prst="rect">
            <a:avLst/>
          </a:prstGeom>
          <a:solidFill>
            <a:srgbClr val="FFFFFF">
              <a:alpha val="508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17"/>
          <p:cNvSpPr/>
          <p:nvPr/>
        </p:nvSpPr>
        <p:spPr>
          <a:xfrm>
            <a:off x="3434675" y="0"/>
            <a:ext cx="5709300" cy="2682600"/>
          </a:xfrm>
          <a:prstGeom prst="rect">
            <a:avLst/>
          </a:prstGeom>
          <a:solidFill>
            <a:srgbClr val="FFF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17"/>
          <p:cNvGrpSpPr/>
          <p:nvPr/>
        </p:nvGrpSpPr>
        <p:grpSpPr>
          <a:xfrm>
            <a:off x="6579550" y="5510603"/>
            <a:ext cx="1767475" cy="3290072"/>
            <a:chOff x="6781588" y="2134903"/>
            <a:chExt cx="1767475" cy="3290072"/>
          </a:xfrm>
        </p:grpSpPr>
        <p:pic>
          <p:nvPicPr>
            <p:cNvPr id="276" name="Google Shape;276;p17"/>
            <p:cNvPicPr preferRelativeResize="0"/>
            <p:nvPr/>
          </p:nvPicPr>
          <p:blipFill rotWithShape="1">
            <a:blip r:embed="rId3">
              <a:alphaModFix/>
            </a:blip>
            <a:srcRect b="0" l="0" r="0" t="15454"/>
            <a:stretch/>
          </p:blipFill>
          <p:spPr>
            <a:xfrm>
              <a:off x="6781588" y="2769600"/>
              <a:ext cx="1767475" cy="2655375"/>
            </a:xfrm>
            <a:prstGeom prst="rect">
              <a:avLst/>
            </a:prstGeom>
            <a:noFill/>
            <a:ln>
              <a:noFill/>
            </a:ln>
          </p:spPr>
        </p:pic>
        <p:pic>
          <p:nvPicPr>
            <p:cNvPr id="277" name="Google Shape;277;p17"/>
            <p:cNvPicPr preferRelativeResize="0"/>
            <p:nvPr/>
          </p:nvPicPr>
          <p:blipFill>
            <a:blip r:embed="rId4">
              <a:alphaModFix/>
            </a:blip>
            <a:stretch>
              <a:fillRect/>
            </a:stretch>
          </p:blipFill>
          <p:spPr>
            <a:xfrm>
              <a:off x="6906372" y="2217137"/>
              <a:ext cx="538803" cy="538812"/>
            </a:xfrm>
            <a:prstGeom prst="rect">
              <a:avLst/>
            </a:prstGeom>
            <a:noFill/>
            <a:ln>
              <a:noFill/>
            </a:ln>
          </p:spPr>
        </p:pic>
        <p:sp>
          <p:nvSpPr>
            <p:cNvPr id="278" name="Google Shape;278;p17"/>
            <p:cNvSpPr txBox="1"/>
            <p:nvPr/>
          </p:nvSpPr>
          <p:spPr>
            <a:xfrm>
              <a:off x="7296850" y="2134903"/>
              <a:ext cx="1230600" cy="61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Android Messages</a:t>
              </a:r>
              <a:endParaRPr sz="1200"/>
            </a:p>
          </p:txBody>
        </p:sp>
      </p:grpSp>
      <p:pic>
        <p:nvPicPr>
          <p:cNvPr id="279" name="Google Shape;279;p17"/>
          <p:cNvPicPr preferRelativeResize="0"/>
          <p:nvPr/>
        </p:nvPicPr>
        <p:blipFill rotWithShape="1">
          <a:blip r:embed="rId5">
            <a:alphaModFix/>
          </a:blip>
          <a:srcRect b="0" l="0" r="0" t="23960"/>
          <a:stretch/>
        </p:blipFill>
        <p:spPr>
          <a:xfrm>
            <a:off x="3733125" y="3912600"/>
            <a:ext cx="1767475" cy="2388153"/>
          </a:xfrm>
          <a:prstGeom prst="rect">
            <a:avLst/>
          </a:prstGeom>
          <a:noFill/>
          <a:ln>
            <a:noFill/>
          </a:ln>
        </p:spPr>
      </p:pic>
      <p:pic>
        <p:nvPicPr>
          <p:cNvPr id="280" name="Google Shape;280;p17"/>
          <p:cNvPicPr preferRelativeResize="0"/>
          <p:nvPr/>
        </p:nvPicPr>
        <p:blipFill>
          <a:blip r:embed="rId6">
            <a:alphaModFix/>
          </a:blip>
          <a:stretch>
            <a:fillRect/>
          </a:stretch>
        </p:blipFill>
        <p:spPr>
          <a:xfrm>
            <a:off x="3678850" y="2902937"/>
            <a:ext cx="538803" cy="538812"/>
          </a:xfrm>
          <a:prstGeom prst="rect">
            <a:avLst/>
          </a:prstGeom>
          <a:noFill/>
          <a:ln>
            <a:noFill/>
          </a:ln>
        </p:spPr>
      </p:pic>
      <p:pic>
        <p:nvPicPr>
          <p:cNvPr id="281" name="Google Shape;281;p17"/>
          <p:cNvPicPr preferRelativeResize="0"/>
          <p:nvPr/>
        </p:nvPicPr>
        <p:blipFill>
          <a:blip r:embed="rId7">
            <a:alphaModFix/>
          </a:blip>
          <a:stretch>
            <a:fillRect/>
          </a:stretch>
        </p:blipFill>
        <p:spPr>
          <a:xfrm>
            <a:off x="3656925" y="1282900"/>
            <a:ext cx="2187050" cy="971050"/>
          </a:xfrm>
          <a:prstGeom prst="rect">
            <a:avLst/>
          </a:prstGeom>
          <a:noFill/>
          <a:ln cap="flat" cmpd="sng" w="9525">
            <a:solidFill>
              <a:schemeClr val="dk2"/>
            </a:solidFill>
            <a:prstDash val="solid"/>
            <a:round/>
            <a:headEnd len="sm" w="sm" type="none"/>
            <a:tailEnd len="sm" w="sm" type="none"/>
          </a:ln>
        </p:spPr>
      </p:pic>
      <p:sp>
        <p:nvSpPr>
          <p:cNvPr id="282" name="Google Shape;282;p17"/>
          <p:cNvSpPr txBox="1"/>
          <p:nvPr/>
        </p:nvSpPr>
        <p:spPr>
          <a:xfrm>
            <a:off x="6350972" y="982512"/>
            <a:ext cx="2234400" cy="1209600"/>
          </a:xfrm>
          <a:prstGeom prst="rect">
            <a:avLst/>
          </a:prstGeom>
          <a:solidFill>
            <a:srgbClr val="FCE5CD"/>
          </a:solidFill>
          <a:ln>
            <a:noFill/>
          </a:ln>
        </p:spPr>
        <p:txBody>
          <a:bodyPr anchorCtr="0" anchor="t" bIns="121900" lIns="121900" spcFirstLastPara="1" rIns="121900" wrap="square" tIns="121900">
            <a:noAutofit/>
          </a:bodyPr>
          <a:lstStyle/>
          <a:p>
            <a:pPr indent="0" lvl="0" marL="0" rtl="0" algn="l">
              <a:spcBef>
                <a:spcPts val="0"/>
              </a:spcBef>
              <a:spcAft>
                <a:spcPts val="0"/>
              </a:spcAft>
              <a:buNone/>
            </a:pPr>
            <a:r>
              <a:t/>
            </a:r>
            <a:endParaRPr sz="1900"/>
          </a:p>
        </p:txBody>
      </p:sp>
      <p:sp>
        <p:nvSpPr>
          <p:cNvPr id="283" name="Google Shape;283;p17"/>
          <p:cNvSpPr txBox="1"/>
          <p:nvPr/>
        </p:nvSpPr>
        <p:spPr>
          <a:xfrm>
            <a:off x="4136050" y="2789050"/>
            <a:ext cx="1607400" cy="831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Google Sans"/>
                <a:ea typeface="Google Sans"/>
                <a:cs typeface="Google Sans"/>
                <a:sym typeface="Google Sans"/>
              </a:rPr>
              <a:t>Google Health Studies</a:t>
            </a:r>
            <a:endParaRPr sz="1600">
              <a:latin typeface="Google Sans"/>
              <a:ea typeface="Google Sans"/>
              <a:cs typeface="Google Sans"/>
              <a:sym typeface="Google Sans"/>
            </a:endParaRPr>
          </a:p>
        </p:txBody>
      </p:sp>
      <p:sp>
        <p:nvSpPr>
          <p:cNvPr id="284" name="Google Shape;284;p17"/>
          <p:cNvSpPr txBox="1"/>
          <p:nvPr/>
        </p:nvSpPr>
        <p:spPr>
          <a:xfrm rot="-507545">
            <a:off x="6248850" y="458336"/>
            <a:ext cx="1470396" cy="396444"/>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 sz="1200">
                <a:solidFill>
                  <a:srgbClr val="434343"/>
                </a:solidFill>
              </a:rPr>
              <a:t>emoji and sticker prediction</a:t>
            </a:r>
            <a:endParaRPr sz="1200">
              <a:solidFill>
                <a:srgbClr val="434343"/>
              </a:solidFill>
            </a:endParaRPr>
          </a:p>
        </p:txBody>
      </p:sp>
      <p:pic>
        <p:nvPicPr>
          <p:cNvPr id="285" name="Google Shape;285;p17"/>
          <p:cNvPicPr preferRelativeResize="0"/>
          <p:nvPr/>
        </p:nvPicPr>
        <p:blipFill>
          <a:blip r:embed="rId8">
            <a:alphaModFix/>
          </a:blip>
          <a:stretch>
            <a:fillRect/>
          </a:stretch>
        </p:blipFill>
        <p:spPr>
          <a:xfrm>
            <a:off x="6408835" y="1028853"/>
            <a:ext cx="2108905" cy="1119944"/>
          </a:xfrm>
          <a:prstGeom prst="rect">
            <a:avLst/>
          </a:prstGeom>
          <a:noFill/>
          <a:ln>
            <a:noFill/>
          </a:ln>
        </p:spPr>
      </p:pic>
      <p:sp>
        <p:nvSpPr>
          <p:cNvPr id="286" name="Google Shape;286;p17"/>
          <p:cNvSpPr txBox="1"/>
          <p:nvPr/>
        </p:nvSpPr>
        <p:spPr>
          <a:xfrm>
            <a:off x="7686964" y="457196"/>
            <a:ext cx="1301100" cy="3987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 sz="1200">
                <a:solidFill>
                  <a:srgbClr val="434343"/>
                </a:solidFill>
              </a:rPr>
              <a:t>next word prediction</a:t>
            </a:r>
            <a:endParaRPr sz="1200">
              <a:solidFill>
                <a:srgbClr val="434343"/>
              </a:solidFill>
            </a:endParaRPr>
          </a:p>
        </p:txBody>
      </p:sp>
      <p:cxnSp>
        <p:nvCxnSpPr>
          <p:cNvPr id="287" name="Google Shape;287;p17"/>
          <p:cNvCxnSpPr/>
          <p:nvPr/>
        </p:nvCxnSpPr>
        <p:spPr>
          <a:xfrm flipH="1">
            <a:off x="7529175" y="949650"/>
            <a:ext cx="401100" cy="475500"/>
          </a:xfrm>
          <a:prstGeom prst="straightConnector1">
            <a:avLst/>
          </a:prstGeom>
          <a:noFill/>
          <a:ln cap="flat" cmpd="sng" w="28575">
            <a:solidFill>
              <a:srgbClr val="FF9900"/>
            </a:solidFill>
            <a:prstDash val="solid"/>
            <a:round/>
            <a:headEnd len="med" w="med" type="none"/>
            <a:tailEnd len="med" w="med" type="triangle"/>
          </a:ln>
        </p:spPr>
      </p:cxnSp>
      <p:sp>
        <p:nvSpPr>
          <p:cNvPr id="288" name="Google Shape;288;p17"/>
          <p:cNvSpPr/>
          <p:nvPr/>
        </p:nvSpPr>
        <p:spPr>
          <a:xfrm rot="1504631">
            <a:off x="6029858" y="834078"/>
            <a:ext cx="874697" cy="398232"/>
          </a:xfrm>
          <a:custGeom>
            <a:rect b="b" l="l" r="r" t="t"/>
            <a:pathLst>
              <a:path extrusionOk="0" h="12737" w="40628">
                <a:moveTo>
                  <a:pt x="6660" y="0"/>
                </a:moveTo>
                <a:cubicBezTo>
                  <a:pt x="5851" y="1820"/>
                  <a:pt x="-3854" y="8795"/>
                  <a:pt x="1807" y="10918"/>
                </a:cubicBezTo>
                <a:cubicBezTo>
                  <a:pt x="7468" y="13041"/>
                  <a:pt x="34158" y="12434"/>
                  <a:pt x="40628" y="12737"/>
                </a:cubicBezTo>
              </a:path>
            </a:pathLst>
          </a:custGeom>
          <a:noFill/>
          <a:ln cap="flat" cmpd="sng" w="28575">
            <a:solidFill>
              <a:srgbClr val="FF9900"/>
            </a:solidFill>
            <a:prstDash val="solid"/>
            <a:round/>
            <a:headEnd len="med" w="med" type="none"/>
            <a:tailEnd len="med" w="med" type="triangle"/>
          </a:ln>
        </p:spPr>
      </p:sp>
      <p:sp>
        <p:nvSpPr>
          <p:cNvPr id="289" name="Google Shape;289;p17"/>
          <p:cNvSpPr txBox="1"/>
          <p:nvPr/>
        </p:nvSpPr>
        <p:spPr>
          <a:xfrm>
            <a:off x="3599225" y="473725"/>
            <a:ext cx="1767600" cy="6099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 sz="1200">
                <a:solidFill>
                  <a:srgbClr val="434343"/>
                </a:solidFill>
              </a:rPr>
              <a:t>Android</a:t>
            </a:r>
            <a:br>
              <a:rPr lang="en" sz="1200">
                <a:solidFill>
                  <a:srgbClr val="434343"/>
                </a:solidFill>
              </a:rPr>
            </a:br>
            <a:r>
              <a:rPr lang="en" sz="1200">
                <a:solidFill>
                  <a:srgbClr val="434343"/>
                </a:solidFill>
              </a:rPr>
              <a:t>smart text selection</a:t>
            </a:r>
            <a:endParaRPr sz="1200">
              <a:solidFill>
                <a:srgbClr val="434343"/>
              </a:solidFill>
            </a:endParaRPr>
          </a:p>
        </p:txBody>
      </p:sp>
      <p:sp>
        <p:nvSpPr>
          <p:cNvPr id="290" name="Google Shape;290;p17"/>
          <p:cNvSpPr/>
          <p:nvPr/>
        </p:nvSpPr>
        <p:spPr>
          <a:xfrm flipH="1" rot="-1938137">
            <a:off x="4973236" y="997019"/>
            <a:ext cx="544356" cy="501171"/>
          </a:xfrm>
          <a:custGeom>
            <a:rect b="b" l="l" r="r" t="t"/>
            <a:pathLst>
              <a:path extrusionOk="0" h="12737" w="40628">
                <a:moveTo>
                  <a:pt x="6660" y="0"/>
                </a:moveTo>
                <a:cubicBezTo>
                  <a:pt x="5851" y="1820"/>
                  <a:pt x="-3854" y="8795"/>
                  <a:pt x="1807" y="10918"/>
                </a:cubicBezTo>
                <a:cubicBezTo>
                  <a:pt x="7468" y="13041"/>
                  <a:pt x="34158" y="12434"/>
                  <a:pt x="40628" y="12737"/>
                </a:cubicBezTo>
              </a:path>
            </a:pathLst>
          </a:custGeom>
          <a:noFill/>
          <a:ln cap="flat" cmpd="sng" w="28575">
            <a:solidFill>
              <a:srgbClr val="FF9900"/>
            </a:solidFill>
            <a:prstDash val="solid"/>
            <a:round/>
            <a:headEnd len="med" w="med" type="none"/>
            <a:tailEnd len="med" w="med" type="triangle"/>
          </a:ln>
        </p:spPr>
      </p:sp>
      <p:pic>
        <p:nvPicPr>
          <p:cNvPr id="291" name="Google Shape;291;p17"/>
          <p:cNvPicPr preferRelativeResize="0"/>
          <p:nvPr/>
        </p:nvPicPr>
        <p:blipFill rotWithShape="1">
          <a:blip r:embed="rId9">
            <a:alphaModFix/>
          </a:blip>
          <a:srcRect b="17931" l="16406" r="19305" t="23793"/>
          <a:stretch/>
        </p:blipFill>
        <p:spPr>
          <a:xfrm>
            <a:off x="6081000" y="3668950"/>
            <a:ext cx="2772351" cy="1319300"/>
          </a:xfrm>
          <a:prstGeom prst="rect">
            <a:avLst/>
          </a:prstGeom>
          <a:noFill/>
          <a:ln cap="flat" cmpd="sng" w="19050">
            <a:solidFill>
              <a:schemeClr val="dk2"/>
            </a:solidFill>
            <a:prstDash val="solid"/>
            <a:round/>
            <a:headEnd len="sm" w="sm" type="none"/>
            <a:tailEnd len="sm" w="sm" type="none"/>
          </a:ln>
        </p:spPr>
      </p:pic>
      <p:sp>
        <p:nvSpPr>
          <p:cNvPr id="292" name="Google Shape;292;p17"/>
          <p:cNvSpPr txBox="1"/>
          <p:nvPr/>
        </p:nvSpPr>
        <p:spPr>
          <a:xfrm>
            <a:off x="7029553" y="2949020"/>
            <a:ext cx="1688400" cy="6099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 sz="1200">
                <a:solidFill>
                  <a:srgbClr val="434343"/>
                </a:solidFill>
              </a:rPr>
              <a:t>"Hey Google" hotword detection</a:t>
            </a:r>
            <a:endParaRPr sz="1200">
              <a:solidFill>
                <a:srgbClr val="434343"/>
              </a:solidFill>
            </a:endParaRPr>
          </a:p>
        </p:txBody>
      </p:sp>
      <p:sp>
        <p:nvSpPr>
          <p:cNvPr id="293" name="Google Shape;293;p17"/>
          <p:cNvSpPr/>
          <p:nvPr/>
        </p:nvSpPr>
        <p:spPr>
          <a:xfrm flipH="1" rot="-1938137">
            <a:off x="8090936" y="3261131"/>
            <a:ext cx="544356" cy="501171"/>
          </a:xfrm>
          <a:custGeom>
            <a:rect b="b" l="l" r="r" t="t"/>
            <a:pathLst>
              <a:path extrusionOk="0" h="12737" w="40628">
                <a:moveTo>
                  <a:pt x="6660" y="0"/>
                </a:moveTo>
                <a:cubicBezTo>
                  <a:pt x="5851" y="1820"/>
                  <a:pt x="-3854" y="8795"/>
                  <a:pt x="1807" y="10918"/>
                </a:cubicBezTo>
                <a:cubicBezTo>
                  <a:pt x="7468" y="13041"/>
                  <a:pt x="34158" y="12434"/>
                  <a:pt x="40628" y="12737"/>
                </a:cubicBezTo>
              </a:path>
            </a:pathLst>
          </a:custGeom>
          <a:noFill/>
          <a:ln cap="flat" cmpd="sng" w="28575">
            <a:solidFill>
              <a:srgbClr val="FF9900"/>
            </a:solidFill>
            <a:prstDash val="solid"/>
            <a:round/>
            <a:headEnd len="med" w="med" type="none"/>
            <a:tailEnd len="med" w="med" type="triangle"/>
          </a:ln>
        </p:spPr>
      </p:sp>
      <p:sp>
        <p:nvSpPr>
          <p:cNvPr id="294" name="Google Shape;294;p17"/>
          <p:cNvSpPr txBox="1"/>
          <p:nvPr/>
        </p:nvSpPr>
        <p:spPr>
          <a:xfrm>
            <a:off x="6255579" y="2087451"/>
            <a:ext cx="1707900" cy="5295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 sz="1200">
                <a:solidFill>
                  <a:srgbClr val="434343"/>
                </a:solidFill>
              </a:rPr>
              <a:t>new vocabulary discovery</a:t>
            </a:r>
            <a:endParaRPr sz="1200">
              <a:solidFill>
                <a:srgbClr val="434343"/>
              </a:solidFill>
            </a:endParaRPr>
          </a:p>
        </p:txBody>
      </p:sp>
      <p:sp>
        <p:nvSpPr>
          <p:cNvPr id="295" name="Google Shape;295;p17"/>
          <p:cNvSpPr/>
          <p:nvPr/>
        </p:nvSpPr>
        <p:spPr>
          <a:xfrm rot="-6887933">
            <a:off x="7387301" y="1802660"/>
            <a:ext cx="359607" cy="798716"/>
          </a:xfrm>
          <a:custGeom>
            <a:rect b="b" l="l" r="r" t="t"/>
            <a:pathLst>
              <a:path extrusionOk="0" h="12737" w="40628">
                <a:moveTo>
                  <a:pt x="6660" y="0"/>
                </a:moveTo>
                <a:cubicBezTo>
                  <a:pt x="5851" y="1820"/>
                  <a:pt x="-3854" y="8795"/>
                  <a:pt x="1807" y="10918"/>
                </a:cubicBezTo>
                <a:cubicBezTo>
                  <a:pt x="7468" y="13041"/>
                  <a:pt x="34158" y="12434"/>
                  <a:pt x="40628" y="12737"/>
                </a:cubicBezTo>
              </a:path>
            </a:pathLst>
          </a:custGeom>
          <a:noFill/>
          <a:ln cap="flat" cmpd="sng" w="28575">
            <a:solidFill>
              <a:srgbClr val="FF9900"/>
            </a:solidFill>
            <a:prstDash val="solid"/>
            <a:round/>
            <a:headEnd len="med" w="med" type="none"/>
            <a:tailEnd len="med" w="med" type="triangle"/>
          </a:ln>
        </p:spPr>
      </p:sp>
      <p:sp>
        <p:nvSpPr>
          <p:cNvPr id="296" name="Google Shape;296;p17"/>
          <p:cNvSpPr txBox="1"/>
          <p:nvPr/>
        </p:nvSpPr>
        <p:spPr>
          <a:xfrm>
            <a:off x="6793800" y="36325"/>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Google Sans"/>
                <a:ea typeface="Google Sans"/>
                <a:cs typeface="Google Sans"/>
                <a:sym typeface="Google Sans"/>
              </a:rPr>
              <a:t>Gboard</a:t>
            </a:r>
            <a:endParaRPr sz="2100">
              <a:latin typeface="Google Sans"/>
              <a:ea typeface="Google Sans"/>
              <a:cs typeface="Google Sans"/>
              <a:sym typeface="Google Sans"/>
            </a:endParaRPr>
          </a:p>
        </p:txBody>
      </p:sp>
      <p:pic>
        <p:nvPicPr>
          <p:cNvPr id="297" name="Google Shape;297;p17"/>
          <p:cNvPicPr preferRelativeResize="0"/>
          <p:nvPr/>
        </p:nvPicPr>
        <p:blipFill>
          <a:blip r:embed="rId10">
            <a:alphaModFix/>
          </a:blip>
          <a:stretch>
            <a:fillRect/>
          </a:stretch>
        </p:blipFill>
        <p:spPr>
          <a:xfrm>
            <a:off x="6233150" y="-1325"/>
            <a:ext cx="475500" cy="475500"/>
          </a:xfrm>
          <a:prstGeom prst="rect">
            <a:avLst/>
          </a:prstGeom>
          <a:noFill/>
          <a:ln>
            <a:noFill/>
          </a:ln>
        </p:spPr>
      </p:pic>
      <p:sp>
        <p:nvSpPr>
          <p:cNvPr id="298" name="Google Shape;298;p17"/>
          <p:cNvSpPr txBox="1"/>
          <p:nvPr/>
        </p:nvSpPr>
        <p:spPr>
          <a:xfrm>
            <a:off x="3915300" y="3594150"/>
            <a:ext cx="1998900" cy="4311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 sz="1200">
                <a:solidFill>
                  <a:srgbClr val="434343"/>
                </a:solidFill>
              </a:rPr>
              <a:t>Respiratory health study</a:t>
            </a:r>
            <a:endParaRPr sz="1200">
              <a:solidFill>
                <a:srgbClr val="434343"/>
              </a:solidFill>
            </a:endParaRPr>
          </a:p>
        </p:txBody>
      </p:sp>
      <p:sp>
        <p:nvSpPr>
          <p:cNvPr id="299" name="Google Shape;299;p17"/>
          <p:cNvSpPr/>
          <p:nvPr/>
        </p:nvSpPr>
        <p:spPr>
          <a:xfrm flipH="1" rot="-1449039">
            <a:off x="5367164" y="3935834"/>
            <a:ext cx="502466" cy="399014"/>
          </a:xfrm>
          <a:custGeom>
            <a:rect b="b" l="l" r="r" t="t"/>
            <a:pathLst>
              <a:path extrusionOk="0" h="12737" w="40628">
                <a:moveTo>
                  <a:pt x="6660" y="0"/>
                </a:moveTo>
                <a:cubicBezTo>
                  <a:pt x="5851" y="1820"/>
                  <a:pt x="-3854" y="8795"/>
                  <a:pt x="1807" y="10918"/>
                </a:cubicBezTo>
                <a:cubicBezTo>
                  <a:pt x="7468" y="13041"/>
                  <a:pt x="34158" y="12434"/>
                  <a:pt x="40628" y="12737"/>
                </a:cubicBezTo>
              </a:path>
            </a:pathLst>
          </a:custGeom>
          <a:noFill/>
          <a:ln cap="flat" cmpd="sng" w="28575">
            <a:solidFill>
              <a:srgbClr val="FF9900"/>
            </a:solidFill>
            <a:prstDash val="solid"/>
            <a:round/>
            <a:headEnd len="med" w="med" type="none"/>
            <a:tailEnd len="med" w="med" type="triangle"/>
          </a:ln>
        </p:spPr>
      </p:sp>
      <p:sp>
        <p:nvSpPr>
          <p:cNvPr id="300" name="Google Shape;300;p17"/>
          <p:cNvSpPr txBox="1"/>
          <p:nvPr/>
        </p:nvSpPr>
        <p:spPr>
          <a:xfrm>
            <a:off x="180900" y="447950"/>
            <a:ext cx="5867400" cy="7557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chemeClr val="dk1"/>
                </a:solidFill>
              </a:rPr>
              <a:t>FL &amp; FA at Google</a:t>
            </a:r>
            <a:endParaRPr sz="2500">
              <a:solidFill>
                <a:schemeClr val="dk1"/>
              </a:solidFill>
            </a:endParaRPr>
          </a:p>
        </p:txBody>
      </p:sp>
      <p:sp>
        <p:nvSpPr>
          <p:cNvPr id="301" name="Google Shape;301;p17"/>
          <p:cNvSpPr txBox="1"/>
          <p:nvPr/>
        </p:nvSpPr>
        <p:spPr>
          <a:xfrm>
            <a:off x="180900" y="1281950"/>
            <a:ext cx="2808000" cy="317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1800">
                <a:solidFill>
                  <a:srgbClr val="666666"/>
                </a:solidFill>
              </a:rPr>
              <a:t>Federated learning and analytics are deployed in an increasing array of apps and services.</a:t>
            </a:r>
            <a:endParaRPr sz="1800">
              <a:solidFill>
                <a:srgbClr val="666666"/>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8"/>
          <p:cNvSpPr txBox="1"/>
          <p:nvPr>
            <p:ph type="title"/>
          </p:nvPr>
        </p:nvSpPr>
        <p:spPr>
          <a:xfrm>
            <a:off x="311700" y="292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Gboard Language Models (LMs)</a:t>
            </a:r>
            <a:endParaRPr/>
          </a:p>
        </p:txBody>
      </p:sp>
      <p:pic>
        <p:nvPicPr>
          <p:cNvPr id="307" name="Google Shape;307;p18"/>
          <p:cNvPicPr preferRelativeResize="0"/>
          <p:nvPr/>
        </p:nvPicPr>
        <p:blipFill rotWithShape="1">
          <a:blip r:embed="rId3">
            <a:alphaModFix/>
          </a:blip>
          <a:srcRect b="13119" l="0" r="0" t="0"/>
          <a:stretch/>
        </p:blipFill>
        <p:spPr>
          <a:xfrm>
            <a:off x="634550" y="1832375"/>
            <a:ext cx="3116302" cy="2612250"/>
          </a:xfrm>
          <a:prstGeom prst="rect">
            <a:avLst/>
          </a:prstGeom>
          <a:noFill/>
          <a:ln>
            <a:noFill/>
          </a:ln>
        </p:spPr>
      </p:pic>
      <p:sp>
        <p:nvSpPr>
          <p:cNvPr id="308" name="Google Shape;308;p18"/>
          <p:cNvSpPr/>
          <p:nvPr/>
        </p:nvSpPr>
        <p:spPr>
          <a:xfrm>
            <a:off x="1026850" y="2242050"/>
            <a:ext cx="2382900" cy="328500"/>
          </a:xfrm>
          <a:prstGeom prst="rect">
            <a:avLst/>
          </a:prstGeom>
          <a:noFill/>
          <a:ln cap="flat" cmpd="sng" w="285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8"/>
          <p:cNvSpPr/>
          <p:nvPr/>
        </p:nvSpPr>
        <p:spPr>
          <a:xfrm>
            <a:off x="660100" y="1260150"/>
            <a:ext cx="3116400" cy="473100"/>
          </a:xfrm>
          <a:prstGeom prst="roundRect">
            <a:avLst>
              <a:gd fmla="val 16667" name="adj"/>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0000FF"/>
                </a:solidFill>
              </a:rPr>
              <a:t>Gboard Next Word Prediction (NWP)</a:t>
            </a:r>
            <a:endParaRPr b="1" sz="1200">
              <a:solidFill>
                <a:srgbClr val="0000FF"/>
              </a:solidFill>
            </a:endParaRPr>
          </a:p>
        </p:txBody>
      </p:sp>
      <p:pic>
        <p:nvPicPr>
          <p:cNvPr id="310" name="Google Shape;310;p18"/>
          <p:cNvPicPr preferRelativeResize="0"/>
          <p:nvPr/>
        </p:nvPicPr>
        <p:blipFill rotWithShape="1">
          <a:blip r:embed="rId4">
            <a:alphaModFix/>
          </a:blip>
          <a:srcRect b="14310" l="0" r="0" t="0"/>
          <a:stretch/>
        </p:blipFill>
        <p:spPr>
          <a:xfrm>
            <a:off x="4002675" y="1832375"/>
            <a:ext cx="3171925" cy="2612249"/>
          </a:xfrm>
          <a:prstGeom prst="rect">
            <a:avLst/>
          </a:prstGeom>
          <a:noFill/>
          <a:ln>
            <a:noFill/>
          </a:ln>
        </p:spPr>
      </p:pic>
      <p:sp>
        <p:nvSpPr>
          <p:cNvPr id="311" name="Google Shape;311;p18"/>
          <p:cNvSpPr/>
          <p:nvPr/>
        </p:nvSpPr>
        <p:spPr>
          <a:xfrm>
            <a:off x="4424000" y="2262700"/>
            <a:ext cx="1666800" cy="299400"/>
          </a:xfrm>
          <a:prstGeom prst="rect">
            <a:avLst/>
          </a:prstGeom>
          <a:noFill/>
          <a:ln cap="flat" cmpd="sng" w="2857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8"/>
          <p:cNvSpPr/>
          <p:nvPr/>
        </p:nvSpPr>
        <p:spPr>
          <a:xfrm>
            <a:off x="5333800" y="1895675"/>
            <a:ext cx="885000" cy="299400"/>
          </a:xfrm>
          <a:prstGeom prst="rect">
            <a:avLst/>
          </a:prstGeom>
          <a:noFill/>
          <a:ln cap="flat" cmpd="sng" w="2857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8"/>
          <p:cNvSpPr/>
          <p:nvPr/>
        </p:nvSpPr>
        <p:spPr>
          <a:xfrm>
            <a:off x="4008850" y="1260150"/>
            <a:ext cx="3159600" cy="473100"/>
          </a:xfrm>
          <a:prstGeom prst="roundRect">
            <a:avLst>
              <a:gd fmla="val 16667" name="adj"/>
            </a:avLst>
          </a:pr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00FFFF"/>
                </a:solidFill>
              </a:rPr>
              <a:t>Smart Compose (SC)</a:t>
            </a:r>
            <a:endParaRPr b="1" sz="1200">
              <a:solidFill>
                <a:srgbClr val="00FFFF"/>
              </a:solidFill>
            </a:endParaRPr>
          </a:p>
          <a:p>
            <a:pPr indent="0" lvl="0" marL="0" rtl="0" algn="ctr">
              <a:spcBef>
                <a:spcPts val="0"/>
              </a:spcBef>
              <a:spcAft>
                <a:spcPts val="0"/>
              </a:spcAft>
              <a:buNone/>
            </a:pPr>
            <a:r>
              <a:rPr b="1" lang="en" sz="1200">
                <a:solidFill>
                  <a:srgbClr val="00FF00"/>
                </a:solidFill>
              </a:rPr>
              <a:t>On-The-Fly Rescoring(OTF)</a:t>
            </a:r>
            <a:endParaRPr b="1" sz="1200">
              <a:solidFill>
                <a:srgbClr val="00FF00"/>
              </a:solidFill>
            </a:endParaRPr>
          </a:p>
        </p:txBody>
      </p:sp>
      <p:sp>
        <p:nvSpPr>
          <p:cNvPr id="314" name="Google Shape;314;p18"/>
          <p:cNvSpPr txBox="1"/>
          <p:nvPr/>
        </p:nvSpPr>
        <p:spPr>
          <a:xfrm>
            <a:off x="634550" y="4573650"/>
            <a:ext cx="319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NWP LM: ~2.4M / 4.4M parameters</a:t>
            </a:r>
            <a:endParaRPr/>
          </a:p>
        </p:txBody>
      </p:sp>
      <p:sp>
        <p:nvSpPr>
          <p:cNvPr id="315" name="Google Shape;315;p18"/>
          <p:cNvSpPr txBox="1"/>
          <p:nvPr/>
        </p:nvSpPr>
        <p:spPr>
          <a:xfrm>
            <a:off x="3989050" y="4573650"/>
            <a:ext cx="319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OTF LM: ~6.4M parameters</a:t>
            </a:r>
            <a:endParaRPr/>
          </a:p>
        </p:txBody>
      </p:sp>
      <p:sp>
        <p:nvSpPr>
          <p:cNvPr id="316" name="Google Shape;316;p18"/>
          <p:cNvSpPr txBox="1"/>
          <p:nvPr/>
        </p:nvSpPr>
        <p:spPr>
          <a:xfrm>
            <a:off x="329750" y="839850"/>
            <a:ext cx="319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One-layer LSTM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Privacy Principles</a:t>
            </a:r>
            <a:endParaRPr/>
          </a:p>
        </p:txBody>
      </p:sp>
      <p:sp>
        <p:nvSpPr>
          <p:cNvPr id="322" name="Google Shape;322;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Transparency and User control</a:t>
            </a:r>
            <a:endParaRPr/>
          </a:p>
          <a:p>
            <a:pPr indent="-317500" lvl="1" marL="914400" rtl="0" algn="l">
              <a:spcBef>
                <a:spcPts val="0"/>
              </a:spcBef>
              <a:spcAft>
                <a:spcPts val="0"/>
              </a:spcAft>
              <a:buSzPts val="1400"/>
              <a:buChar char="○"/>
            </a:pPr>
            <a:r>
              <a:rPr lang="en"/>
              <a:t>Users can be aware of what data is used, what purpose it is used or and how it is processed, and have full control on whether to enable the collection and use of their data</a:t>
            </a:r>
            <a:endParaRPr/>
          </a:p>
          <a:p>
            <a:pPr indent="-342900" lvl="0" marL="457200" rtl="0" algn="l">
              <a:spcBef>
                <a:spcPts val="0"/>
              </a:spcBef>
              <a:spcAft>
                <a:spcPts val="0"/>
              </a:spcAft>
              <a:buSzPts val="1800"/>
              <a:buChar char="●"/>
            </a:pPr>
            <a:r>
              <a:rPr lang="en"/>
              <a:t>Data minimization</a:t>
            </a:r>
            <a:endParaRPr/>
          </a:p>
          <a:p>
            <a:pPr indent="-317500" lvl="1" marL="914400" rtl="0" algn="l">
              <a:spcBef>
                <a:spcPts val="0"/>
              </a:spcBef>
              <a:spcAft>
                <a:spcPts val="0"/>
              </a:spcAft>
              <a:buSzPts val="1400"/>
              <a:buChar char="○"/>
            </a:pPr>
            <a:r>
              <a:rPr lang="en"/>
              <a:t>Data is only collected focusing on specific computation needs, with access limited at all data processing stages</a:t>
            </a:r>
            <a:endParaRPr/>
          </a:p>
          <a:p>
            <a:pPr indent="-342900" lvl="0" marL="457200" rtl="0" algn="l">
              <a:spcBef>
                <a:spcPts val="0"/>
              </a:spcBef>
              <a:spcAft>
                <a:spcPts val="0"/>
              </a:spcAft>
              <a:buSzPts val="1800"/>
              <a:buChar char="●"/>
            </a:pPr>
            <a:r>
              <a:rPr lang="en"/>
              <a:t>Data anonymization</a:t>
            </a:r>
            <a:endParaRPr/>
          </a:p>
          <a:p>
            <a:pPr indent="-317500" lvl="1" marL="914400" rtl="0" algn="l">
              <a:spcBef>
                <a:spcPts val="0"/>
              </a:spcBef>
              <a:spcAft>
                <a:spcPts val="0"/>
              </a:spcAft>
              <a:buSzPts val="1400"/>
              <a:buChar char="○"/>
            </a:pPr>
            <a:r>
              <a:rPr lang="en"/>
              <a:t>The final released output of the computation does not reveal anything unique to an individual</a:t>
            </a:r>
            <a:endParaRPr/>
          </a:p>
          <a:p>
            <a:pPr indent="-342900" lvl="0" marL="457200" rtl="0" algn="l">
              <a:spcBef>
                <a:spcPts val="0"/>
              </a:spcBef>
              <a:spcAft>
                <a:spcPts val="0"/>
              </a:spcAft>
              <a:buSzPts val="1800"/>
              <a:buChar char="●"/>
            </a:pPr>
            <a:r>
              <a:rPr lang="en"/>
              <a:t>Auditability and verifiability</a:t>
            </a:r>
            <a:endParaRPr/>
          </a:p>
          <a:p>
            <a:pPr indent="-317500" lvl="1" marL="914400" rtl="0" algn="l">
              <a:spcBef>
                <a:spcPts val="0"/>
              </a:spcBef>
              <a:spcAft>
                <a:spcPts val="0"/>
              </a:spcAft>
              <a:buClr>
                <a:srgbClr val="B7B7B7"/>
              </a:buClr>
              <a:buSzPts val="1400"/>
              <a:buChar char="○"/>
            </a:pPr>
            <a:r>
              <a:rPr lang="en"/>
              <a:t>Users, and potentially third parties can audit and verify privacy claims by examining released models, open-sourced code, and privitarized system logs, etc.</a:t>
            </a:r>
            <a:endParaRPr/>
          </a:p>
          <a:p>
            <a:pPr indent="0" lvl="0" marL="0" rtl="0" algn="l">
              <a:spcBef>
                <a:spcPts val="1200"/>
              </a:spcBef>
              <a:spcAft>
                <a:spcPts val="1200"/>
              </a:spcAft>
              <a:buNone/>
            </a:pPr>
            <a:r>
              <a:t/>
            </a:r>
            <a:endParaRPr/>
          </a:p>
        </p:txBody>
      </p:sp>
      <p:sp>
        <p:nvSpPr>
          <p:cNvPr id="323" name="Google Shape;323;p19"/>
          <p:cNvSpPr txBox="1"/>
          <p:nvPr/>
        </p:nvSpPr>
        <p:spPr>
          <a:xfrm>
            <a:off x="0" y="4611150"/>
            <a:ext cx="9421500" cy="47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hlinkClick r:id="rId3"/>
              </a:rPr>
              <a:t>Federated Learning and Privacy</a:t>
            </a:r>
            <a:r>
              <a:rPr lang="en" sz="1200"/>
              <a:t> 2022</a:t>
            </a:r>
            <a:endParaRPr sz="1200"/>
          </a:p>
          <a:p>
            <a:pPr indent="0" lvl="0" marL="0" rtl="0" algn="l">
              <a:spcBef>
                <a:spcPts val="0"/>
              </a:spcBef>
              <a:spcAft>
                <a:spcPts val="0"/>
              </a:spcAft>
              <a:buNone/>
            </a:pPr>
            <a:r>
              <a:rPr lang="en" sz="1200" u="sng">
                <a:solidFill>
                  <a:schemeClr val="hlink"/>
                </a:solidFill>
                <a:hlinkClick r:id="rId4"/>
              </a:rPr>
              <a:t>Private Federated Learning in Gboard</a:t>
            </a:r>
            <a:r>
              <a:rPr lang="en" sz="1200"/>
              <a:t> 2023</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None/>
            </a:pPr>
            <a:r>
              <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Privacy Principles </a:t>
            </a:r>
            <a:r>
              <a:rPr lang="en">
                <a:solidFill>
                  <a:srgbClr val="0277BD"/>
                </a:solidFill>
              </a:rPr>
              <a:t>in Gboard</a:t>
            </a:r>
            <a:endParaRPr/>
          </a:p>
        </p:txBody>
      </p:sp>
      <p:sp>
        <p:nvSpPr>
          <p:cNvPr id="329" name="Google Shape;329;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Transparency and User control</a:t>
            </a:r>
            <a:endParaRPr/>
          </a:p>
          <a:p>
            <a:pPr indent="-317500" lvl="1" marL="914400" rtl="0" algn="l">
              <a:spcBef>
                <a:spcPts val="0"/>
              </a:spcBef>
              <a:spcAft>
                <a:spcPts val="0"/>
              </a:spcAft>
              <a:buSzPts val="1400"/>
              <a:buChar char="○"/>
            </a:pPr>
            <a:r>
              <a:rPr lang="en"/>
              <a:t>Users can be aware of what data is used, what purpose it is used or and how it is processed, and have full control on whether to enable the collection and use of their data</a:t>
            </a:r>
            <a:endParaRPr/>
          </a:p>
          <a:p>
            <a:pPr indent="-317500" lvl="1" marL="914400" rtl="0" algn="l">
              <a:spcBef>
                <a:spcPts val="0"/>
              </a:spcBef>
              <a:spcAft>
                <a:spcPts val="0"/>
              </a:spcAft>
              <a:buClr>
                <a:srgbClr val="0277BD"/>
              </a:buClr>
              <a:buSzPts val="1400"/>
              <a:buChar char="○"/>
            </a:pPr>
            <a:r>
              <a:rPr lang="en" u="sng">
                <a:solidFill>
                  <a:srgbClr val="0277BD"/>
                </a:solidFill>
                <a:hlinkClick r:id="rId3">
                  <a:extLst>
                    <a:ext uri="{A12FA001-AC4F-418D-AE19-62706E023703}">
                      <ahyp:hlinkClr val="tx"/>
                    </a:ext>
                  </a:extLst>
                </a:hlinkClick>
              </a:rPr>
              <a:t>Users can turn off learning at any time</a:t>
            </a:r>
            <a:endParaRPr>
              <a:solidFill>
                <a:srgbClr val="0277BD"/>
              </a:solidFill>
            </a:endParaRPr>
          </a:p>
          <a:p>
            <a:pPr indent="-342900" lvl="0" marL="457200" rtl="0" algn="l">
              <a:spcBef>
                <a:spcPts val="0"/>
              </a:spcBef>
              <a:spcAft>
                <a:spcPts val="0"/>
              </a:spcAft>
              <a:buSzPts val="1800"/>
              <a:buChar char="●"/>
            </a:pPr>
            <a:r>
              <a:rPr lang="en"/>
              <a:t>Data minimization</a:t>
            </a:r>
            <a:endParaRPr/>
          </a:p>
          <a:p>
            <a:pPr indent="-317500" lvl="1" marL="914400" rtl="0" algn="l">
              <a:spcBef>
                <a:spcPts val="0"/>
              </a:spcBef>
              <a:spcAft>
                <a:spcPts val="0"/>
              </a:spcAft>
              <a:buSzPts val="1400"/>
              <a:buChar char="○"/>
            </a:pPr>
            <a:r>
              <a:rPr lang="en"/>
              <a:t>Data is only collected focusing on specific computation needs, with access limited at all data processing stages</a:t>
            </a:r>
            <a:endParaRPr/>
          </a:p>
          <a:p>
            <a:pPr indent="-317500" lvl="1" marL="914400" rtl="0" algn="l">
              <a:spcBef>
                <a:spcPts val="0"/>
              </a:spcBef>
              <a:spcAft>
                <a:spcPts val="0"/>
              </a:spcAft>
              <a:buClr>
                <a:srgbClr val="0277BD"/>
              </a:buClr>
              <a:buSzPts val="1400"/>
              <a:buChar char="○"/>
            </a:pPr>
            <a:r>
              <a:rPr lang="en">
                <a:solidFill>
                  <a:srgbClr val="0277BD"/>
                </a:solidFill>
              </a:rPr>
              <a:t>Federated Learning (and Secure Aggregation)</a:t>
            </a:r>
            <a:endParaRPr>
              <a:solidFill>
                <a:srgbClr val="0277BD"/>
              </a:solidFill>
            </a:endParaRPr>
          </a:p>
          <a:p>
            <a:pPr indent="-342900" lvl="0" marL="457200" rtl="0" algn="l">
              <a:spcBef>
                <a:spcPts val="0"/>
              </a:spcBef>
              <a:spcAft>
                <a:spcPts val="0"/>
              </a:spcAft>
              <a:buSzPts val="1800"/>
              <a:buChar char="●"/>
            </a:pPr>
            <a:r>
              <a:rPr lang="en"/>
              <a:t>Data anonymization</a:t>
            </a:r>
            <a:endParaRPr/>
          </a:p>
          <a:p>
            <a:pPr indent="-317500" lvl="1" marL="914400" rtl="0" algn="l">
              <a:spcBef>
                <a:spcPts val="0"/>
              </a:spcBef>
              <a:spcAft>
                <a:spcPts val="0"/>
              </a:spcAft>
              <a:buSzPts val="1400"/>
              <a:buChar char="○"/>
            </a:pPr>
            <a:r>
              <a:rPr lang="en"/>
              <a:t>The final released output of the computation does not reveal anything unique to an individual</a:t>
            </a:r>
            <a:endParaRPr/>
          </a:p>
          <a:p>
            <a:pPr indent="-317500" lvl="1" marL="914400" rtl="0" algn="l">
              <a:spcBef>
                <a:spcPts val="0"/>
              </a:spcBef>
              <a:spcAft>
                <a:spcPts val="0"/>
              </a:spcAft>
              <a:buClr>
                <a:srgbClr val="0277BD"/>
              </a:buClr>
              <a:buSzPts val="1400"/>
              <a:buChar char="○"/>
            </a:pPr>
            <a:r>
              <a:rPr lang="en">
                <a:solidFill>
                  <a:srgbClr val="0277BD"/>
                </a:solidFill>
              </a:rPr>
              <a:t>Differential Privacy</a:t>
            </a:r>
            <a:endParaRPr>
              <a:solidFill>
                <a:srgbClr val="0277BD"/>
              </a:solidFill>
            </a:endParaRPr>
          </a:p>
          <a:p>
            <a:pPr indent="-342900" lvl="0" marL="457200" rtl="0" algn="l">
              <a:spcBef>
                <a:spcPts val="0"/>
              </a:spcBef>
              <a:spcAft>
                <a:spcPts val="0"/>
              </a:spcAft>
              <a:buSzPts val="1800"/>
              <a:buChar char="●"/>
            </a:pPr>
            <a:r>
              <a:rPr lang="en"/>
              <a:t>Auditability and verifiability</a:t>
            </a:r>
            <a:endParaRPr/>
          </a:p>
          <a:p>
            <a:pPr indent="-317500" lvl="1" marL="914400" rtl="0" algn="l">
              <a:spcBef>
                <a:spcPts val="0"/>
              </a:spcBef>
              <a:spcAft>
                <a:spcPts val="0"/>
              </a:spcAft>
              <a:buClr>
                <a:srgbClr val="B7B7B7"/>
              </a:buClr>
              <a:buSzPts val="1400"/>
              <a:buChar char="○"/>
            </a:pPr>
            <a:r>
              <a:rPr lang="en"/>
              <a:t>Users, and potentially third parties can audit and verify privacy claims by examining released models, </a:t>
            </a:r>
            <a:r>
              <a:rPr lang="en">
                <a:solidFill>
                  <a:srgbClr val="0277BD"/>
                </a:solidFill>
              </a:rPr>
              <a:t>open-sourced code</a:t>
            </a:r>
            <a:r>
              <a:rPr lang="en"/>
              <a:t>, and privitarized system logs, etc.</a:t>
            </a:r>
            <a:endParaRPr/>
          </a:p>
        </p:txBody>
      </p:sp>
      <p:sp>
        <p:nvSpPr>
          <p:cNvPr id="330" name="Google Shape;330;p20"/>
          <p:cNvSpPr txBox="1"/>
          <p:nvPr/>
        </p:nvSpPr>
        <p:spPr>
          <a:xfrm>
            <a:off x="0" y="4611150"/>
            <a:ext cx="9421500" cy="47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hlinkClick r:id="rId4"/>
              </a:rPr>
              <a:t>Federated Learning and Privacy</a:t>
            </a:r>
            <a:r>
              <a:rPr lang="en" sz="1200"/>
              <a:t> 2022</a:t>
            </a:r>
            <a:endParaRPr sz="1200"/>
          </a:p>
          <a:p>
            <a:pPr indent="0" lvl="0" marL="0" rtl="0" algn="l">
              <a:spcBef>
                <a:spcPts val="0"/>
              </a:spcBef>
              <a:spcAft>
                <a:spcPts val="0"/>
              </a:spcAft>
              <a:buNone/>
            </a:pPr>
            <a:r>
              <a:rPr lang="en" sz="1200" u="sng">
                <a:solidFill>
                  <a:schemeClr val="hlink"/>
                </a:solidFill>
                <a:hlinkClick r:id="rId5"/>
              </a:rPr>
              <a:t>Private Federated Learning in Gboard</a:t>
            </a:r>
            <a:r>
              <a:rPr lang="en" sz="1200"/>
              <a:t> 2023</a:t>
            </a:r>
            <a:endParaRPr sz="1200"/>
          </a:p>
          <a:p>
            <a:pPr indent="0" lvl="0" marL="0" rtl="0" algn="l">
              <a:spcBef>
                <a:spcPts val="0"/>
              </a:spcBef>
              <a:spcAft>
                <a:spcPts val="0"/>
              </a:spcAft>
              <a:buClr>
                <a:schemeClr val="dk1"/>
              </a:buClr>
              <a:buSzPts val="1100"/>
              <a:buFont typeface="Arial"/>
              <a:buNone/>
            </a:pPr>
            <a:r>
              <a:t/>
            </a:r>
            <a:endParaRPr sz="1200"/>
          </a:p>
          <a:p>
            <a:pPr indent="0" lvl="0" marL="0" rtl="0" algn="l">
              <a:spcBef>
                <a:spcPts val="0"/>
              </a:spcBef>
              <a:spcAft>
                <a:spcPts val="0"/>
              </a:spcAft>
              <a:buNone/>
            </a:pPr>
            <a:r>
              <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1"/>
          <p:cNvSpPr txBox="1"/>
          <p:nvPr>
            <p:ph type="title"/>
          </p:nvPr>
        </p:nvSpPr>
        <p:spPr>
          <a:xfrm>
            <a:off x="311700" y="292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Journey of (Differential) Privacy for Gboard NWP</a:t>
            </a:r>
            <a:endParaRPr/>
          </a:p>
        </p:txBody>
      </p:sp>
      <p:sp>
        <p:nvSpPr>
          <p:cNvPr id="336" name="Google Shape;336;p21"/>
          <p:cNvSpPr/>
          <p:nvPr/>
        </p:nvSpPr>
        <p:spPr>
          <a:xfrm>
            <a:off x="314175" y="1017725"/>
            <a:ext cx="6093300" cy="3580200"/>
          </a:xfrm>
          <a:prstGeom prst="rect">
            <a:avLst/>
          </a:prstGeom>
          <a:solidFill>
            <a:srgbClr val="FFF2CC"/>
          </a:solidFill>
          <a:ln>
            <a:noFill/>
          </a:ln>
        </p:spPr>
        <p:txBody>
          <a:bodyPr anchorCtr="0" anchor="ctr" bIns="0" lIns="91425" spcFirstLastPara="1" rIns="0" wrap="square" tIns="0">
            <a:noAutofit/>
          </a:bodyPr>
          <a:lstStyle/>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4114800" rtl="0" algn="l">
              <a:spcBef>
                <a:spcPts val="0"/>
              </a:spcBef>
              <a:spcAft>
                <a:spcPts val="0"/>
              </a:spcAft>
              <a:buNone/>
            </a:pPr>
            <a:r>
              <a:rPr lang="en" sz="1200"/>
              <a:t>Federated Learning (FL)</a:t>
            </a:r>
            <a:endParaRPr sz="1200"/>
          </a:p>
        </p:txBody>
      </p:sp>
      <p:pic>
        <p:nvPicPr>
          <p:cNvPr id="337" name="Google Shape;337;p21"/>
          <p:cNvPicPr preferRelativeResize="0"/>
          <p:nvPr/>
        </p:nvPicPr>
        <p:blipFill rotWithShape="1">
          <a:blip r:embed="rId3">
            <a:alphaModFix/>
          </a:blip>
          <a:srcRect b="13119" l="0" r="0" t="0"/>
          <a:stretch/>
        </p:blipFill>
        <p:spPr>
          <a:xfrm>
            <a:off x="634550" y="1832375"/>
            <a:ext cx="3116302" cy="2612250"/>
          </a:xfrm>
          <a:prstGeom prst="rect">
            <a:avLst/>
          </a:prstGeom>
          <a:noFill/>
          <a:ln>
            <a:noFill/>
          </a:ln>
        </p:spPr>
      </p:pic>
      <p:sp>
        <p:nvSpPr>
          <p:cNvPr id="338" name="Google Shape;338;p21"/>
          <p:cNvSpPr/>
          <p:nvPr/>
        </p:nvSpPr>
        <p:spPr>
          <a:xfrm>
            <a:off x="1026850" y="2242050"/>
            <a:ext cx="2382900" cy="328500"/>
          </a:xfrm>
          <a:prstGeom prst="rect">
            <a:avLst/>
          </a:prstGeom>
          <a:noFill/>
          <a:ln cap="flat" cmpd="sng" w="2857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1"/>
          <p:cNvSpPr/>
          <p:nvPr/>
        </p:nvSpPr>
        <p:spPr>
          <a:xfrm>
            <a:off x="660100" y="1260150"/>
            <a:ext cx="3116400" cy="473100"/>
          </a:xfrm>
          <a:prstGeom prst="roundRect">
            <a:avLst>
              <a:gd fmla="val 16667" name="adj"/>
            </a:avLst>
          </a:prstGeom>
          <a:solidFill>
            <a:srgbClr val="FFFFFF"/>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0000FF"/>
                </a:solidFill>
              </a:rPr>
              <a:t>Gboard Next Word Prediction (NWP)</a:t>
            </a:r>
            <a:endParaRPr b="1" sz="1200">
              <a:solidFill>
                <a:srgbClr val="0000FF"/>
              </a:solidFill>
            </a:endParaRPr>
          </a:p>
        </p:txBody>
      </p:sp>
      <p:sp>
        <p:nvSpPr>
          <p:cNvPr id="340" name="Google Shape;340;p21"/>
          <p:cNvSpPr/>
          <p:nvPr/>
        </p:nvSpPr>
        <p:spPr>
          <a:xfrm>
            <a:off x="3861975" y="1266426"/>
            <a:ext cx="2499000" cy="924900"/>
          </a:xfrm>
          <a:prstGeom prst="rect">
            <a:avLst/>
          </a:prstGeom>
          <a:solidFill>
            <a:srgbClr val="D9EAD3"/>
          </a:solidFill>
          <a:ln cap="flat" cmpd="sng" w="9525">
            <a:solidFill>
              <a:srgbClr val="595959"/>
            </a:solidFill>
            <a:prstDash val="dash"/>
            <a:round/>
            <a:headEnd len="sm" w="sm" type="none"/>
            <a:tailEnd len="sm" w="sm" type="none"/>
          </a:ln>
        </p:spPr>
        <p:txBody>
          <a:bodyPr anchorCtr="0" anchor="ctr" bIns="0" lIns="91425" spcFirstLastPara="1" rIns="0" wrap="square" tIns="0">
            <a:noAutofit/>
          </a:bodyPr>
          <a:lstStyle/>
          <a:p>
            <a:pPr indent="0" lvl="0" marL="0" rtl="0" algn="l">
              <a:spcBef>
                <a:spcPts val="0"/>
              </a:spcBef>
              <a:spcAft>
                <a:spcPts val="0"/>
              </a:spcAft>
              <a:buNone/>
            </a:pPr>
            <a:r>
              <a:rPr b="1" lang="en" sz="1200"/>
              <a:t>2023+</a:t>
            </a:r>
            <a:r>
              <a:rPr lang="en" sz="1200"/>
              <a:t> </a:t>
            </a:r>
            <a:r>
              <a:rPr lang="en" sz="1200">
                <a:solidFill>
                  <a:srgbClr val="000000"/>
                </a:solidFill>
              </a:rPr>
              <a:t>stronger DP guarantees </a:t>
            </a:r>
            <a:r>
              <a:rPr lang="en" sz="1200"/>
              <a:t>for </a:t>
            </a:r>
            <a:r>
              <a:rPr b="1" i="1" lang="en" sz="1200"/>
              <a:t>all neural </a:t>
            </a:r>
            <a:r>
              <a:rPr b="1" lang="en" sz="1200"/>
              <a:t>models</a:t>
            </a:r>
            <a:r>
              <a:rPr lang="en" sz="1200"/>
              <a:t>, with possibly additional Trusted Aggregation; all future LMs require DP to be launched</a:t>
            </a:r>
            <a:endParaRPr sz="1200"/>
          </a:p>
        </p:txBody>
      </p:sp>
      <p:sp>
        <p:nvSpPr>
          <p:cNvPr id="341" name="Google Shape;341;p21"/>
          <p:cNvSpPr/>
          <p:nvPr/>
        </p:nvSpPr>
        <p:spPr>
          <a:xfrm>
            <a:off x="3861975" y="2332600"/>
            <a:ext cx="2499000" cy="989700"/>
          </a:xfrm>
          <a:prstGeom prst="rect">
            <a:avLst/>
          </a:prstGeom>
          <a:solidFill>
            <a:srgbClr val="D9EAD3"/>
          </a:solidFill>
          <a:ln cap="flat" cmpd="sng" w="9525">
            <a:solidFill>
              <a:srgbClr val="595959"/>
            </a:solidFill>
            <a:prstDash val="dash"/>
            <a:round/>
            <a:headEnd len="sm" w="sm" type="none"/>
            <a:tailEnd len="sm" w="sm" type="none"/>
          </a:ln>
        </p:spPr>
        <p:txBody>
          <a:bodyPr anchorCtr="0" anchor="ctr" bIns="0" lIns="91425" spcFirstLastPara="1" rIns="0" wrap="square" tIns="0">
            <a:noAutofit/>
          </a:bodyPr>
          <a:lstStyle/>
          <a:p>
            <a:pPr indent="0" lvl="0" marL="0" rtl="0" algn="l">
              <a:spcBef>
                <a:spcPts val="0"/>
              </a:spcBef>
              <a:spcAft>
                <a:spcPts val="0"/>
              </a:spcAft>
              <a:buNone/>
            </a:pPr>
            <a:r>
              <a:rPr b="1" lang="en" sz="1200"/>
              <a:t>2022</a:t>
            </a:r>
            <a:r>
              <a:rPr lang="en" sz="1200"/>
              <a:t> Meaningful differential privacy (DP)</a:t>
            </a:r>
            <a:r>
              <a:rPr lang="en" sz="1200">
                <a:solidFill>
                  <a:srgbClr val="000000"/>
                </a:solidFill>
              </a:rPr>
              <a:t> guarantee for the spanish model. </a:t>
            </a:r>
            <a:r>
              <a:rPr b="1" lang="en" sz="1200">
                <a:solidFill>
                  <a:srgbClr val="000000"/>
                </a:solidFill>
              </a:rPr>
              <a:t>First</a:t>
            </a:r>
            <a:r>
              <a:rPr lang="en" sz="1200">
                <a:solidFill>
                  <a:srgbClr val="000000"/>
                </a:solidFill>
              </a:rPr>
              <a:t> production neural network trained directly on user data announced with DP.</a:t>
            </a:r>
            <a:endParaRPr sz="1200"/>
          </a:p>
        </p:txBody>
      </p:sp>
      <p:sp>
        <p:nvSpPr>
          <p:cNvPr id="342" name="Google Shape;342;p21"/>
          <p:cNvSpPr/>
          <p:nvPr/>
        </p:nvSpPr>
        <p:spPr>
          <a:xfrm>
            <a:off x="3861975" y="3437300"/>
            <a:ext cx="2499000" cy="760500"/>
          </a:xfrm>
          <a:prstGeom prst="rect">
            <a:avLst/>
          </a:prstGeom>
          <a:solidFill>
            <a:srgbClr val="D9EAD3"/>
          </a:solidFill>
          <a:ln cap="flat" cmpd="sng" w="9525">
            <a:solidFill>
              <a:srgbClr val="595959"/>
            </a:solidFill>
            <a:prstDash val="dash"/>
            <a:round/>
            <a:headEnd len="sm" w="sm" type="none"/>
            <a:tailEnd len="sm" w="sm" type="none"/>
          </a:ln>
        </p:spPr>
        <p:txBody>
          <a:bodyPr anchorCtr="0" anchor="ctr" bIns="0" lIns="91425" spcFirstLastPara="1" rIns="0" wrap="square" tIns="0">
            <a:noAutofit/>
          </a:bodyPr>
          <a:lstStyle/>
          <a:p>
            <a:pPr indent="0" lvl="0" marL="0" rtl="0" algn="l">
              <a:spcBef>
                <a:spcPts val="0"/>
              </a:spcBef>
              <a:spcAft>
                <a:spcPts val="0"/>
              </a:spcAft>
              <a:buNone/>
            </a:pPr>
            <a:r>
              <a:rPr b="1" lang="en" sz="1200"/>
              <a:t>2020</a:t>
            </a:r>
            <a:r>
              <a:rPr lang="en" sz="1200"/>
              <a:t> </a:t>
            </a:r>
            <a:r>
              <a:rPr lang="en" sz="1200">
                <a:solidFill>
                  <a:srgbClr val="000000"/>
                </a:solidFill>
              </a:rPr>
              <a:t>Clipping and adding noise to prevent memorization. Launched and </a:t>
            </a:r>
            <a:r>
              <a:rPr b="1" lang="en" sz="1200">
                <a:solidFill>
                  <a:srgbClr val="000000"/>
                </a:solidFill>
              </a:rPr>
              <a:t>empirically audited</a:t>
            </a:r>
            <a:r>
              <a:rPr lang="en" sz="1200">
                <a:solidFill>
                  <a:srgbClr val="000000"/>
                </a:solidFill>
              </a:rPr>
              <a:t> for spanish model in spain. </a:t>
            </a:r>
            <a:endParaRPr sz="1200"/>
          </a:p>
        </p:txBody>
      </p:sp>
      <p:sp>
        <p:nvSpPr>
          <p:cNvPr id="343" name="Google Shape;343;p21"/>
          <p:cNvSpPr/>
          <p:nvPr/>
        </p:nvSpPr>
        <p:spPr>
          <a:xfrm>
            <a:off x="6632275" y="3436850"/>
            <a:ext cx="2072100" cy="706800"/>
          </a:xfrm>
          <a:prstGeom prst="rect">
            <a:avLst/>
          </a:prstGeom>
          <a:solidFill>
            <a:srgbClr val="D9EAD3"/>
          </a:solidFill>
          <a:ln cap="flat" cmpd="sng" w="9525">
            <a:solidFill>
              <a:srgbClr val="595959"/>
            </a:solidFill>
            <a:prstDash val="dash"/>
            <a:round/>
            <a:headEnd len="sm" w="sm" type="none"/>
            <a:tailEnd len="sm" w="sm" type="none"/>
          </a:ln>
        </p:spPr>
        <p:txBody>
          <a:bodyPr anchorCtr="0" anchor="ctr" bIns="0" lIns="91425" spcFirstLastPara="1" rIns="0" wrap="square" tIns="0">
            <a:noAutofit/>
          </a:bodyPr>
          <a:lstStyle/>
          <a:p>
            <a:pPr indent="0" lvl="0" marL="0" rtl="0" algn="l">
              <a:spcBef>
                <a:spcPts val="0"/>
              </a:spcBef>
              <a:spcAft>
                <a:spcPts val="0"/>
              </a:spcAft>
              <a:buNone/>
            </a:pPr>
            <a:r>
              <a:rPr b="1" lang="en" sz="1200"/>
              <a:t>Tier 3: </a:t>
            </a:r>
            <a:r>
              <a:rPr lang="en" sz="1200"/>
              <a:t>Weak to no formal privacy guarantees; finite eps with empirical auditing </a:t>
            </a:r>
            <a:endParaRPr sz="1200"/>
          </a:p>
        </p:txBody>
      </p:sp>
      <p:sp>
        <p:nvSpPr>
          <p:cNvPr id="344" name="Google Shape;344;p21"/>
          <p:cNvSpPr/>
          <p:nvPr/>
        </p:nvSpPr>
        <p:spPr>
          <a:xfrm>
            <a:off x="6632275" y="1733250"/>
            <a:ext cx="2072100" cy="1471500"/>
          </a:xfrm>
          <a:prstGeom prst="rect">
            <a:avLst/>
          </a:prstGeom>
          <a:solidFill>
            <a:srgbClr val="D9EAD3"/>
          </a:solidFill>
          <a:ln cap="flat" cmpd="sng" w="9525">
            <a:solidFill>
              <a:srgbClr val="595959"/>
            </a:solidFill>
            <a:prstDash val="dash"/>
            <a:round/>
            <a:headEnd len="sm" w="sm" type="none"/>
            <a:tailEnd len="sm" w="sm" type="none"/>
          </a:ln>
        </p:spPr>
        <p:txBody>
          <a:bodyPr anchorCtr="0" anchor="ctr" bIns="0" lIns="91425" spcFirstLastPara="1" rIns="0" wrap="square" tIns="0">
            <a:noAutofit/>
          </a:bodyPr>
          <a:lstStyle/>
          <a:p>
            <a:pPr indent="0" lvl="0" marL="0" rtl="0" algn="l">
              <a:spcBef>
                <a:spcPts val="0"/>
              </a:spcBef>
              <a:spcAft>
                <a:spcPts val="0"/>
              </a:spcAft>
              <a:buNone/>
            </a:pPr>
            <a:r>
              <a:rPr b="1" lang="en" sz="1200"/>
              <a:t>Tier 2: </a:t>
            </a:r>
            <a:r>
              <a:rPr lang="en" sz="1200"/>
              <a:t>Realistic privacy guarantees; ε &lt; 10 </a:t>
            </a:r>
            <a:endParaRPr sz="1200"/>
          </a:p>
        </p:txBody>
      </p:sp>
      <p:sp>
        <p:nvSpPr>
          <p:cNvPr id="345" name="Google Shape;345;p21"/>
          <p:cNvSpPr txBox="1"/>
          <p:nvPr/>
        </p:nvSpPr>
        <p:spPr>
          <a:xfrm>
            <a:off x="3549550" y="4692500"/>
            <a:ext cx="5856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4285F4"/>
                </a:solidFill>
              </a:rPr>
              <a:t>Section 5.2.2 Target ε guidelines for ML models,</a:t>
            </a:r>
            <a:endParaRPr sz="1200">
              <a:solidFill>
                <a:srgbClr val="4285F4"/>
              </a:solidFill>
            </a:endParaRPr>
          </a:p>
          <a:p>
            <a:pPr indent="0" lvl="0" marL="0" rtl="0" algn="l">
              <a:spcBef>
                <a:spcPts val="0"/>
              </a:spcBef>
              <a:spcAft>
                <a:spcPts val="0"/>
              </a:spcAft>
              <a:buNone/>
            </a:pPr>
            <a:r>
              <a:rPr lang="en" sz="1200" u="sng">
                <a:solidFill>
                  <a:schemeClr val="hlink"/>
                </a:solidFill>
                <a:hlinkClick r:id="rId4"/>
              </a:rPr>
              <a:t>How to DP-fy ML: A Practical Guide to Machine Learning with Differential Privacy</a:t>
            </a:r>
            <a:endParaRPr sz="1200">
              <a:solidFill>
                <a:srgbClr val="4285F4"/>
              </a:solidFill>
            </a:endParaRPr>
          </a:p>
        </p:txBody>
      </p:sp>
      <p:sp>
        <p:nvSpPr>
          <p:cNvPr id="346" name="Google Shape;346;p21"/>
          <p:cNvSpPr/>
          <p:nvPr/>
        </p:nvSpPr>
        <p:spPr>
          <a:xfrm>
            <a:off x="6632275" y="980150"/>
            <a:ext cx="2072100" cy="572700"/>
          </a:xfrm>
          <a:prstGeom prst="rect">
            <a:avLst/>
          </a:prstGeom>
          <a:solidFill>
            <a:srgbClr val="D9EAD3"/>
          </a:solidFill>
          <a:ln cap="flat" cmpd="sng" w="9525">
            <a:solidFill>
              <a:srgbClr val="595959"/>
            </a:solidFill>
            <a:prstDash val="dash"/>
            <a:round/>
            <a:headEnd len="sm" w="sm" type="none"/>
            <a:tailEnd len="sm" w="sm" type="none"/>
          </a:ln>
        </p:spPr>
        <p:txBody>
          <a:bodyPr anchorCtr="0" anchor="ctr" bIns="0" lIns="91425" spcFirstLastPara="1" rIns="0" wrap="square" tIns="0">
            <a:noAutofit/>
          </a:bodyPr>
          <a:lstStyle/>
          <a:p>
            <a:pPr indent="0" lvl="0" marL="0" rtl="0" algn="l">
              <a:spcBef>
                <a:spcPts val="0"/>
              </a:spcBef>
              <a:spcAft>
                <a:spcPts val="0"/>
              </a:spcAft>
              <a:buNone/>
            </a:pPr>
            <a:r>
              <a:rPr b="1" lang="en" sz="1200"/>
              <a:t>Tier 1.5: Towards </a:t>
            </a:r>
            <a:r>
              <a:rPr lang="en" sz="1200"/>
              <a:t>strong formal privacy guarantees; ε &lt; 1?</a:t>
            </a:r>
            <a:endParaRPr sz="1200"/>
          </a:p>
        </p:txBody>
      </p:sp>
      <p:cxnSp>
        <p:nvCxnSpPr>
          <p:cNvPr id="347" name="Google Shape;347;p21"/>
          <p:cNvCxnSpPr>
            <a:stCxn id="342" idx="3"/>
            <a:endCxn id="343" idx="1"/>
          </p:cNvCxnSpPr>
          <p:nvPr/>
        </p:nvCxnSpPr>
        <p:spPr>
          <a:xfrm flipH="1" rot="10800000">
            <a:off x="6360975" y="3790250"/>
            <a:ext cx="271200" cy="27300"/>
          </a:xfrm>
          <a:prstGeom prst="straightConnector1">
            <a:avLst/>
          </a:prstGeom>
          <a:noFill/>
          <a:ln cap="flat" cmpd="sng" w="9525">
            <a:solidFill>
              <a:schemeClr val="dk2"/>
            </a:solidFill>
            <a:prstDash val="solid"/>
            <a:round/>
            <a:headEnd len="med" w="med" type="none"/>
            <a:tailEnd len="med" w="med" type="triangle"/>
          </a:ln>
        </p:spPr>
      </p:cxnSp>
      <p:cxnSp>
        <p:nvCxnSpPr>
          <p:cNvPr id="348" name="Google Shape;348;p21"/>
          <p:cNvCxnSpPr>
            <a:stCxn id="341" idx="3"/>
            <a:endCxn id="344" idx="1"/>
          </p:cNvCxnSpPr>
          <p:nvPr/>
        </p:nvCxnSpPr>
        <p:spPr>
          <a:xfrm flipH="1" rot="10800000">
            <a:off x="6360975" y="2468950"/>
            <a:ext cx="271200" cy="358500"/>
          </a:xfrm>
          <a:prstGeom prst="straightConnector1">
            <a:avLst/>
          </a:prstGeom>
          <a:noFill/>
          <a:ln cap="flat" cmpd="sng" w="9525">
            <a:solidFill>
              <a:schemeClr val="dk2"/>
            </a:solidFill>
            <a:prstDash val="solid"/>
            <a:round/>
            <a:headEnd len="med" w="med" type="none"/>
            <a:tailEnd len="med" w="med" type="triangle"/>
          </a:ln>
        </p:spPr>
      </p:cxnSp>
      <p:cxnSp>
        <p:nvCxnSpPr>
          <p:cNvPr id="349" name="Google Shape;349;p21"/>
          <p:cNvCxnSpPr>
            <a:stCxn id="340" idx="3"/>
            <a:endCxn id="346" idx="1"/>
          </p:cNvCxnSpPr>
          <p:nvPr/>
        </p:nvCxnSpPr>
        <p:spPr>
          <a:xfrm flipH="1" rot="10800000">
            <a:off x="6360975" y="1266576"/>
            <a:ext cx="271200" cy="462300"/>
          </a:xfrm>
          <a:prstGeom prst="straightConnector1">
            <a:avLst/>
          </a:prstGeom>
          <a:noFill/>
          <a:ln cap="flat" cmpd="sng" w="9525">
            <a:solidFill>
              <a:schemeClr val="dk2"/>
            </a:solidFill>
            <a:prstDash val="solid"/>
            <a:round/>
            <a:headEnd len="med" w="med" type="none"/>
            <a:tailEnd len="med" w="med" type="triangle"/>
          </a:ln>
        </p:spPr>
      </p:cxnSp>
      <p:cxnSp>
        <p:nvCxnSpPr>
          <p:cNvPr id="350" name="Google Shape;350;p21"/>
          <p:cNvCxnSpPr>
            <a:stCxn id="340" idx="3"/>
            <a:endCxn id="344" idx="1"/>
          </p:cNvCxnSpPr>
          <p:nvPr/>
        </p:nvCxnSpPr>
        <p:spPr>
          <a:xfrm>
            <a:off x="6360975" y="1728876"/>
            <a:ext cx="271200" cy="7401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4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5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22"/>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Basic</a:t>
            </a:r>
            <a:r>
              <a:rPr lang="en"/>
              <a:t> Federated Learning</a:t>
            </a:r>
            <a:endParaRPr/>
          </a:p>
        </p:txBody>
      </p:sp>
      <p:cxnSp>
        <p:nvCxnSpPr>
          <p:cNvPr id="356" name="Google Shape;356;p22"/>
          <p:cNvCxnSpPr/>
          <p:nvPr/>
        </p:nvCxnSpPr>
        <p:spPr>
          <a:xfrm flipH="1">
            <a:off x="4657325" y="4133850"/>
            <a:ext cx="1739400" cy="8100"/>
          </a:xfrm>
          <a:prstGeom prst="straightConnector1">
            <a:avLst/>
          </a:prstGeom>
          <a:noFill/>
          <a:ln cap="flat" cmpd="sng" w="9525">
            <a:solidFill>
              <a:srgbClr val="595959"/>
            </a:solidFill>
            <a:prstDash val="solid"/>
            <a:round/>
            <a:headEnd len="med" w="med" type="none"/>
            <a:tailEnd len="med" w="med" type="triangle"/>
          </a:ln>
        </p:spPr>
      </p:cxnSp>
      <p:grpSp>
        <p:nvGrpSpPr>
          <p:cNvPr id="357" name="Google Shape;357;p22"/>
          <p:cNvGrpSpPr/>
          <p:nvPr/>
        </p:nvGrpSpPr>
        <p:grpSpPr>
          <a:xfrm>
            <a:off x="3240382" y="2869464"/>
            <a:ext cx="1416789" cy="2149860"/>
            <a:chOff x="1711209" y="1374900"/>
            <a:chExt cx="346200" cy="603300"/>
          </a:xfrm>
        </p:grpSpPr>
        <p:sp>
          <p:nvSpPr>
            <p:cNvPr id="358" name="Google Shape;358;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359" name="Google Shape;359;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360" name="Google Shape;360;p22"/>
            <p:cNvCxnSpPr>
              <a:stCxn id="359"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361" name="Google Shape;361;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362" name="Google Shape;362;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363" name="Google Shape;363;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364" name="Google Shape;364;p22"/>
          <p:cNvSpPr/>
          <p:nvPr/>
        </p:nvSpPr>
        <p:spPr>
          <a:xfrm>
            <a:off x="3764527" y="4352006"/>
            <a:ext cx="427561" cy="242222"/>
          </a:xfrm>
          <a:custGeom>
            <a:rect b="b" l="l" r="r" t="t"/>
            <a:pathLst>
              <a:path extrusionOk="0" h="14388" w="30179">
                <a:moveTo>
                  <a:pt x="0" y="0"/>
                </a:moveTo>
                <a:cubicBezTo>
                  <a:pt x="242" y="1112"/>
                  <a:pt x="242" y="4691"/>
                  <a:pt x="1451" y="6674"/>
                </a:cubicBezTo>
                <a:cubicBezTo>
                  <a:pt x="2660" y="8657"/>
                  <a:pt x="5369" y="10737"/>
                  <a:pt x="7255" y="11898"/>
                </a:cubicBezTo>
                <a:cubicBezTo>
                  <a:pt x="9141" y="13059"/>
                  <a:pt x="10495" y="13252"/>
                  <a:pt x="12768" y="13639"/>
                </a:cubicBezTo>
                <a:cubicBezTo>
                  <a:pt x="15041" y="14026"/>
                  <a:pt x="18621" y="14558"/>
                  <a:pt x="20894" y="14219"/>
                </a:cubicBezTo>
                <a:cubicBezTo>
                  <a:pt x="23167" y="13880"/>
                  <a:pt x="24860" y="12429"/>
                  <a:pt x="26407" y="11607"/>
                </a:cubicBezTo>
                <a:cubicBezTo>
                  <a:pt x="27955" y="10785"/>
                  <a:pt x="29550" y="9673"/>
                  <a:pt x="30179" y="9286"/>
                </a:cubicBezTo>
              </a:path>
            </a:pathLst>
          </a:custGeom>
          <a:noFill/>
          <a:ln cap="flat" cmpd="sng" w="9525">
            <a:solidFill>
              <a:srgbClr val="595959"/>
            </a:solidFill>
            <a:prstDash val="solid"/>
            <a:round/>
            <a:headEnd len="med" w="med" type="triangle"/>
            <a:tailEnd len="med" w="med" type="none"/>
          </a:ln>
        </p:spPr>
      </p:sp>
      <p:sp>
        <p:nvSpPr>
          <p:cNvPr id="365" name="Google Shape;365;p22"/>
          <p:cNvSpPr/>
          <p:nvPr/>
        </p:nvSpPr>
        <p:spPr>
          <a:xfrm>
            <a:off x="4182176" y="4135925"/>
            <a:ext cx="541304" cy="380613"/>
          </a:xfrm>
          <a:custGeom>
            <a:rect b="b" l="l" r="r" t="t"/>
            <a:pathLst>
              <a:path extrusionOk="0" h="14119" w="21637">
                <a:moveTo>
                  <a:pt x="21637" y="0"/>
                </a:moveTo>
                <a:cubicBezTo>
                  <a:pt x="20629" y="183"/>
                  <a:pt x="17664" y="275"/>
                  <a:pt x="15586" y="1100"/>
                </a:cubicBezTo>
                <a:cubicBezTo>
                  <a:pt x="13508" y="1925"/>
                  <a:pt x="11124" y="3362"/>
                  <a:pt x="9168" y="4951"/>
                </a:cubicBezTo>
                <a:cubicBezTo>
                  <a:pt x="7212" y="6540"/>
                  <a:pt x="5379" y="9107"/>
                  <a:pt x="3851" y="10635"/>
                </a:cubicBezTo>
                <a:cubicBezTo>
                  <a:pt x="2323" y="12163"/>
                  <a:pt x="642" y="13538"/>
                  <a:pt x="0" y="14119"/>
                </a:cubicBezTo>
              </a:path>
            </a:pathLst>
          </a:custGeom>
          <a:noFill/>
          <a:ln cap="flat" cmpd="sng" w="9525">
            <a:solidFill>
              <a:srgbClr val="595959"/>
            </a:solidFill>
            <a:prstDash val="solid"/>
            <a:round/>
            <a:headEnd len="med" w="med" type="none"/>
            <a:tailEnd len="med" w="med" type="none"/>
          </a:ln>
        </p:spPr>
      </p:sp>
      <p:sp>
        <p:nvSpPr>
          <p:cNvPr id="366" name="Google Shape;366;p22"/>
          <p:cNvSpPr/>
          <p:nvPr/>
        </p:nvSpPr>
        <p:spPr>
          <a:xfrm>
            <a:off x="3985318" y="4488341"/>
            <a:ext cx="157800" cy="153300"/>
          </a:xfrm>
          <a:prstGeom prst="parallelogram">
            <a:avLst>
              <a:gd fmla="val 25000" name="adj"/>
            </a:avLst>
          </a:prstGeom>
          <a:solidFill>
            <a:srgbClr val="0277BD"/>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367" name="Google Shape;367;p22"/>
          <p:cNvSpPr/>
          <p:nvPr/>
        </p:nvSpPr>
        <p:spPr>
          <a:xfrm>
            <a:off x="3597829" y="4022047"/>
            <a:ext cx="274800" cy="3288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ctr">
              <a:spcBef>
                <a:spcPts val="0"/>
              </a:spcBef>
              <a:spcAft>
                <a:spcPts val="0"/>
              </a:spcAft>
              <a:buNone/>
            </a:pPr>
            <a:r>
              <a:t/>
            </a:r>
            <a:endParaRPr sz="500"/>
          </a:p>
        </p:txBody>
      </p:sp>
      <p:sp>
        <p:nvSpPr>
          <p:cNvPr id="368" name="Google Shape;368;p22"/>
          <p:cNvSpPr/>
          <p:nvPr/>
        </p:nvSpPr>
        <p:spPr>
          <a:xfrm>
            <a:off x="3735041" y="3790648"/>
            <a:ext cx="378927" cy="225503"/>
          </a:xfrm>
          <a:custGeom>
            <a:rect b="b" l="l" r="r" t="t"/>
            <a:pathLst>
              <a:path extrusionOk="0" h="15356" w="23215">
                <a:moveTo>
                  <a:pt x="23215" y="2007"/>
                </a:moveTo>
                <a:cubicBezTo>
                  <a:pt x="22345" y="1765"/>
                  <a:pt x="20168" y="846"/>
                  <a:pt x="17992" y="556"/>
                </a:cubicBezTo>
                <a:cubicBezTo>
                  <a:pt x="15816" y="266"/>
                  <a:pt x="12527" y="-266"/>
                  <a:pt x="10157" y="266"/>
                </a:cubicBezTo>
                <a:cubicBezTo>
                  <a:pt x="7787" y="798"/>
                  <a:pt x="5321" y="2587"/>
                  <a:pt x="3773" y="3748"/>
                </a:cubicBezTo>
                <a:cubicBezTo>
                  <a:pt x="2225" y="4909"/>
                  <a:pt x="1452" y="6119"/>
                  <a:pt x="871" y="7231"/>
                </a:cubicBezTo>
                <a:cubicBezTo>
                  <a:pt x="291" y="8344"/>
                  <a:pt x="435" y="9069"/>
                  <a:pt x="290" y="10423"/>
                </a:cubicBezTo>
                <a:cubicBezTo>
                  <a:pt x="145" y="11777"/>
                  <a:pt x="48" y="14534"/>
                  <a:pt x="0" y="15356"/>
                </a:cubicBezTo>
              </a:path>
            </a:pathLst>
          </a:custGeom>
          <a:noFill/>
          <a:ln cap="flat" cmpd="sng" w="9525">
            <a:solidFill>
              <a:srgbClr val="595959"/>
            </a:solidFill>
            <a:prstDash val="solid"/>
            <a:round/>
            <a:headEnd len="med" w="med" type="triangle"/>
            <a:tailEnd len="med" w="med" type="none"/>
          </a:ln>
        </p:spPr>
      </p:sp>
      <p:pic>
        <p:nvPicPr>
          <p:cNvPr id="369" name="Google Shape;369;p22"/>
          <p:cNvPicPr preferRelativeResize="0"/>
          <p:nvPr/>
        </p:nvPicPr>
        <p:blipFill rotWithShape="1">
          <a:blip r:embed="rId3">
            <a:alphaModFix/>
          </a:blip>
          <a:srcRect b="4404" l="7309" r="7300" t="4404"/>
          <a:stretch/>
        </p:blipFill>
        <p:spPr>
          <a:xfrm>
            <a:off x="3607234" y="4049012"/>
            <a:ext cx="242319" cy="279611"/>
          </a:xfrm>
          <a:prstGeom prst="rect">
            <a:avLst/>
          </a:prstGeom>
          <a:noFill/>
          <a:ln cap="flat" cmpd="sng" w="9525">
            <a:solidFill>
              <a:srgbClr val="4285F4"/>
            </a:solidFill>
            <a:prstDash val="solid"/>
            <a:round/>
            <a:headEnd len="sm" w="sm" type="none"/>
            <a:tailEnd len="sm" w="sm" type="none"/>
          </a:ln>
        </p:spPr>
      </p:pic>
      <p:sp>
        <p:nvSpPr>
          <p:cNvPr id="370" name="Google Shape;370;p22"/>
          <p:cNvSpPr/>
          <p:nvPr/>
        </p:nvSpPr>
        <p:spPr>
          <a:xfrm>
            <a:off x="3546123" y="32478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371" name="Google Shape;371;p22"/>
          <p:cNvSpPr/>
          <p:nvPr/>
        </p:nvSpPr>
        <p:spPr>
          <a:xfrm>
            <a:off x="3574892" y="3387140"/>
            <a:ext cx="162600" cy="184800"/>
          </a:xfrm>
          <a:prstGeom prst="ellipse">
            <a:avLst/>
          </a:prstGeom>
          <a:solidFill>
            <a:srgbClr val="EA9999"/>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372" name="Google Shape;372;p22"/>
          <p:cNvSpPr/>
          <p:nvPr/>
        </p:nvSpPr>
        <p:spPr>
          <a:xfrm>
            <a:off x="3553988" y="3577973"/>
            <a:ext cx="83913" cy="447569"/>
          </a:xfrm>
          <a:custGeom>
            <a:rect b="b" l="l" r="r" t="t"/>
            <a:pathLst>
              <a:path extrusionOk="0" h="17279" w="3553">
                <a:moveTo>
                  <a:pt x="1084" y="0"/>
                </a:moveTo>
                <a:cubicBezTo>
                  <a:pt x="935" y="449"/>
                  <a:pt x="337" y="1197"/>
                  <a:pt x="187" y="2693"/>
                </a:cubicBezTo>
                <a:cubicBezTo>
                  <a:pt x="38" y="4189"/>
                  <a:pt x="0" y="7293"/>
                  <a:pt x="187" y="8976"/>
                </a:cubicBezTo>
                <a:cubicBezTo>
                  <a:pt x="374" y="10659"/>
                  <a:pt x="748" y="11407"/>
                  <a:pt x="1309" y="12791"/>
                </a:cubicBezTo>
                <a:cubicBezTo>
                  <a:pt x="1870" y="14175"/>
                  <a:pt x="3179" y="16531"/>
                  <a:pt x="3553" y="17279"/>
                </a:cubicBezTo>
              </a:path>
            </a:pathLst>
          </a:custGeom>
          <a:noFill/>
          <a:ln cap="flat" cmpd="sng" w="9525">
            <a:solidFill>
              <a:srgbClr val="595959"/>
            </a:solidFill>
            <a:prstDash val="solid"/>
            <a:round/>
            <a:headEnd len="med" w="med" type="none"/>
            <a:tailEnd len="med" w="med" type="triangle"/>
          </a:ln>
        </p:spPr>
      </p:sp>
      <p:grpSp>
        <p:nvGrpSpPr>
          <p:cNvPr id="373" name="Google Shape;373;p22"/>
          <p:cNvGrpSpPr/>
          <p:nvPr/>
        </p:nvGrpSpPr>
        <p:grpSpPr>
          <a:xfrm>
            <a:off x="3835491" y="1852708"/>
            <a:ext cx="681633" cy="991825"/>
            <a:chOff x="1711209" y="1374900"/>
            <a:chExt cx="346200" cy="603300"/>
          </a:xfrm>
        </p:grpSpPr>
        <p:sp>
          <p:nvSpPr>
            <p:cNvPr id="374" name="Google Shape;374;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375" name="Google Shape;375;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376" name="Google Shape;376;p22"/>
            <p:cNvCxnSpPr>
              <a:stCxn id="375"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377" name="Google Shape;377;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378" name="Google Shape;378;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379" name="Google Shape;379;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380" name="Google Shape;380;p22"/>
          <p:cNvSpPr/>
          <p:nvPr/>
        </p:nvSpPr>
        <p:spPr>
          <a:xfrm>
            <a:off x="4320450" y="2263575"/>
            <a:ext cx="1099200" cy="376950"/>
          </a:xfrm>
          <a:custGeom>
            <a:rect b="b" l="l" r="r" t="t"/>
            <a:pathLst>
              <a:path extrusionOk="0" h="15078" w="43968">
                <a:moveTo>
                  <a:pt x="0" y="0"/>
                </a:moveTo>
                <a:cubicBezTo>
                  <a:pt x="1755" y="1484"/>
                  <a:pt x="7825" y="7068"/>
                  <a:pt x="10530" y="8901"/>
                </a:cubicBezTo>
                <a:cubicBezTo>
                  <a:pt x="13235" y="10735"/>
                  <a:pt x="14080" y="10251"/>
                  <a:pt x="16230" y="11001"/>
                </a:cubicBezTo>
                <a:cubicBezTo>
                  <a:pt x="18380" y="11751"/>
                  <a:pt x="20930" y="12751"/>
                  <a:pt x="23430" y="13401"/>
                </a:cubicBezTo>
                <a:cubicBezTo>
                  <a:pt x="25930" y="14051"/>
                  <a:pt x="27807" y="14623"/>
                  <a:pt x="31230" y="14901"/>
                </a:cubicBezTo>
                <a:cubicBezTo>
                  <a:pt x="34653" y="15179"/>
                  <a:pt x="41845" y="15039"/>
                  <a:pt x="43968" y="15067"/>
                </a:cubicBezTo>
              </a:path>
            </a:pathLst>
          </a:custGeom>
          <a:noFill/>
          <a:ln cap="flat" cmpd="sng" w="9525">
            <a:solidFill>
              <a:srgbClr val="595959"/>
            </a:solidFill>
            <a:prstDash val="solid"/>
            <a:round/>
            <a:headEnd len="med" w="med" type="none"/>
            <a:tailEnd len="med" w="med" type="none"/>
          </a:ln>
        </p:spPr>
      </p:sp>
      <p:sp>
        <p:nvSpPr>
          <p:cNvPr id="381" name="Google Shape;381;p22"/>
          <p:cNvSpPr/>
          <p:nvPr/>
        </p:nvSpPr>
        <p:spPr>
          <a:xfrm>
            <a:off x="4096775" y="2632911"/>
            <a:ext cx="1964000" cy="1187175"/>
          </a:xfrm>
          <a:custGeom>
            <a:rect b="b" l="l" r="r" t="t"/>
            <a:pathLst>
              <a:path extrusionOk="0" h="47487" w="78560">
                <a:moveTo>
                  <a:pt x="0" y="47487"/>
                </a:moveTo>
                <a:cubicBezTo>
                  <a:pt x="1632" y="47139"/>
                  <a:pt x="6067" y="48181"/>
                  <a:pt x="9792" y="45397"/>
                </a:cubicBezTo>
                <a:cubicBezTo>
                  <a:pt x="13517" y="42613"/>
                  <a:pt x="18946" y="35654"/>
                  <a:pt x="22352" y="30782"/>
                </a:cubicBezTo>
                <a:cubicBezTo>
                  <a:pt x="25758" y="25910"/>
                  <a:pt x="27791" y="20209"/>
                  <a:pt x="30228" y="16163"/>
                </a:cubicBezTo>
                <a:cubicBezTo>
                  <a:pt x="32665" y="12118"/>
                  <a:pt x="34003" y="8974"/>
                  <a:pt x="36973" y="6509"/>
                </a:cubicBezTo>
                <a:cubicBezTo>
                  <a:pt x="39944" y="4044"/>
                  <a:pt x="44403" y="2456"/>
                  <a:pt x="48051" y="1375"/>
                </a:cubicBezTo>
                <a:cubicBezTo>
                  <a:pt x="51699" y="294"/>
                  <a:pt x="53775" y="167"/>
                  <a:pt x="58860" y="24"/>
                </a:cubicBezTo>
                <a:cubicBezTo>
                  <a:pt x="63945" y="-119"/>
                  <a:pt x="75277" y="434"/>
                  <a:pt x="78560" y="516"/>
                </a:cubicBezTo>
              </a:path>
            </a:pathLst>
          </a:custGeom>
          <a:noFill/>
          <a:ln cap="flat" cmpd="sng" w="9525">
            <a:solidFill>
              <a:srgbClr val="595959"/>
            </a:solidFill>
            <a:prstDash val="solid"/>
            <a:round/>
            <a:headEnd len="med" w="med" type="none"/>
            <a:tailEnd len="med" w="med" type="triangle"/>
          </a:ln>
        </p:spPr>
      </p:sp>
      <p:sp>
        <p:nvSpPr>
          <p:cNvPr id="382" name="Google Shape;382;p22"/>
          <p:cNvSpPr/>
          <p:nvPr/>
        </p:nvSpPr>
        <p:spPr>
          <a:xfrm>
            <a:off x="4102391" y="3713088"/>
            <a:ext cx="157800" cy="184800"/>
          </a:xfrm>
          <a:prstGeom prst="trapezoid">
            <a:avLst>
              <a:gd fmla="val 25000" name="adj"/>
            </a:avLst>
          </a:prstGeom>
          <a:solidFill>
            <a:srgbClr val="980000"/>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383" name="Google Shape;383;p22"/>
          <p:cNvSpPr/>
          <p:nvPr/>
        </p:nvSpPr>
        <p:spPr>
          <a:xfrm rot="1102006">
            <a:off x="4063607" y="2566569"/>
            <a:ext cx="541376" cy="121016"/>
          </a:xfrm>
          <a:custGeom>
            <a:rect b="b" l="l" r="r" t="t"/>
            <a:pathLst>
              <a:path extrusionOk="0" h="14388" w="30179">
                <a:moveTo>
                  <a:pt x="0" y="0"/>
                </a:moveTo>
                <a:cubicBezTo>
                  <a:pt x="242" y="1112"/>
                  <a:pt x="242" y="4691"/>
                  <a:pt x="1451" y="6674"/>
                </a:cubicBezTo>
                <a:cubicBezTo>
                  <a:pt x="2660" y="8657"/>
                  <a:pt x="5369" y="10737"/>
                  <a:pt x="7255" y="11898"/>
                </a:cubicBezTo>
                <a:cubicBezTo>
                  <a:pt x="9141" y="13059"/>
                  <a:pt x="10495" y="13252"/>
                  <a:pt x="12768" y="13639"/>
                </a:cubicBezTo>
                <a:cubicBezTo>
                  <a:pt x="15041" y="14026"/>
                  <a:pt x="18621" y="14558"/>
                  <a:pt x="20894" y="14219"/>
                </a:cubicBezTo>
                <a:cubicBezTo>
                  <a:pt x="23167" y="13880"/>
                  <a:pt x="24860" y="12429"/>
                  <a:pt x="26407" y="11607"/>
                </a:cubicBezTo>
                <a:cubicBezTo>
                  <a:pt x="27955" y="10785"/>
                  <a:pt x="29550" y="9673"/>
                  <a:pt x="30179" y="9286"/>
                </a:cubicBezTo>
              </a:path>
            </a:pathLst>
          </a:custGeom>
          <a:noFill/>
          <a:ln cap="flat" cmpd="sng" w="9525">
            <a:solidFill>
              <a:srgbClr val="595959"/>
            </a:solidFill>
            <a:prstDash val="solid"/>
            <a:round/>
            <a:headEnd len="med" w="med" type="triangle"/>
            <a:tailEnd len="med" w="med" type="none"/>
          </a:ln>
        </p:spPr>
      </p:sp>
      <p:sp>
        <p:nvSpPr>
          <p:cNvPr id="384" name="Google Shape;384;p22"/>
          <p:cNvSpPr/>
          <p:nvPr/>
        </p:nvSpPr>
        <p:spPr>
          <a:xfrm>
            <a:off x="4197914" y="2601868"/>
            <a:ext cx="72600" cy="66300"/>
          </a:xfrm>
          <a:prstGeom prst="parallelogram">
            <a:avLst>
              <a:gd fmla="val 25000" name="adj"/>
            </a:avLst>
          </a:prstGeom>
          <a:solidFill>
            <a:srgbClr val="0277BD"/>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385" name="Google Shape;385;p22"/>
          <p:cNvSpPr/>
          <p:nvPr/>
        </p:nvSpPr>
        <p:spPr>
          <a:xfrm>
            <a:off x="4027097" y="2363780"/>
            <a:ext cx="126300" cy="1422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ctr">
              <a:spcBef>
                <a:spcPts val="0"/>
              </a:spcBef>
              <a:spcAft>
                <a:spcPts val="0"/>
              </a:spcAft>
              <a:buNone/>
            </a:pPr>
            <a:r>
              <a:t/>
            </a:r>
            <a:endParaRPr sz="500"/>
          </a:p>
        </p:txBody>
      </p:sp>
      <p:sp>
        <p:nvSpPr>
          <p:cNvPr id="386" name="Google Shape;386;p22"/>
          <p:cNvSpPr/>
          <p:nvPr/>
        </p:nvSpPr>
        <p:spPr>
          <a:xfrm>
            <a:off x="4090183" y="2263604"/>
            <a:ext cx="174229" cy="97626"/>
          </a:xfrm>
          <a:custGeom>
            <a:rect b="b" l="l" r="r" t="t"/>
            <a:pathLst>
              <a:path extrusionOk="0" h="15356" w="23215">
                <a:moveTo>
                  <a:pt x="23215" y="2007"/>
                </a:moveTo>
                <a:cubicBezTo>
                  <a:pt x="22345" y="1765"/>
                  <a:pt x="20168" y="846"/>
                  <a:pt x="17992" y="556"/>
                </a:cubicBezTo>
                <a:cubicBezTo>
                  <a:pt x="15816" y="266"/>
                  <a:pt x="12527" y="-266"/>
                  <a:pt x="10157" y="266"/>
                </a:cubicBezTo>
                <a:cubicBezTo>
                  <a:pt x="7787" y="798"/>
                  <a:pt x="5321" y="2587"/>
                  <a:pt x="3773" y="3748"/>
                </a:cubicBezTo>
                <a:cubicBezTo>
                  <a:pt x="2225" y="4909"/>
                  <a:pt x="1452" y="6119"/>
                  <a:pt x="871" y="7231"/>
                </a:cubicBezTo>
                <a:cubicBezTo>
                  <a:pt x="291" y="8344"/>
                  <a:pt x="435" y="9069"/>
                  <a:pt x="290" y="10423"/>
                </a:cubicBezTo>
                <a:cubicBezTo>
                  <a:pt x="145" y="11777"/>
                  <a:pt x="48" y="14534"/>
                  <a:pt x="0" y="15356"/>
                </a:cubicBezTo>
              </a:path>
            </a:pathLst>
          </a:custGeom>
          <a:noFill/>
          <a:ln cap="flat" cmpd="sng" w="9525">
            <a:solidFill>
              <a:srgbClr val="595959"/>
            </a:solidFill>
            <a:prstDash val="solid"/>
            <a:round/>
            <a:headEnd len="med" w="med" type="triangle"/>
            <a:tailEnd len="med" w="med" type="none"/>
          </a:ln>
        </p:spPr>
      </p:sp>
      <p:pic>
        <p:nvPicPr>
          <p:cNvPr id="387" name="Google Shape;387;p22"/>
          <p:cNvPicPr preferRelativeResize="0"/>
          <p:nvPr/>
        </p:nvPicPr>
        <p:blipFill rotWithShape="1">
          <a:blip r:embed="rId3">
            <a:alphaModFix/>
          </a:blip>
          <a:srcRect b="4404" l="7309" r="7300" t="4404"/>
          <a:stretch/>
        </p:blipFill>
        <p:spPr>
          <a:xfrm>
            <a:off x="4031422" y="2375453"/>
            <a:ext cx="111410" cy="121047"/>
          </a:xfrm>
          <a:prstGeom prst="rect">
            <a:avLst/>
          </a:prstGeom>
          <a:noFill/>
          <a:ln cap="flat" cmpd="sng" w="9525">
            <a:solidFill>
              <a:srgbClr val="4285F4"/>
            </a:solidFill>
            <a:prstDash val="solid"/>
            <a:round/>
            <a:headEnd len="sm" w="sm" type="none"/>
            <a:tailEnd len="sm" w="sm" type="none"/>
          </a:ln>
        </p:spPr>
      </p:pic>
      <p:sp>
        <p:nvSpPr>
          <p:cNvPr id="388" name="Google Shape;388;p22"/>
          <p:cNvSpPr/>
          <p:nvPr/>
        </p:nvSpPr>
        <p:spPr>
          <a:xfrm>
            <a:off x="4003325" y="2028600"/>
            <a:ext cx="102940" cy="150167"/>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389" name="Google Shape;389;p22"/>
          <p:cNvSpPr/>
          <p:nvPr/>
        </p:nvSpPr>
        <p:spPr>
          <a:xfrm>
            <a:off x="4016552" y="2088921"/>
            <a:ext cx="74700" cy="79800"/>
          </a:xfrm>
          <a:prstGeom prst="ellipse">
            <a:avLst/>
          </a:prstGeom>
          <a:solidFill>
            <a:srgbClr val="B6D7A8"/>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390" name="Google Shape;390;p22"/>
          <p:cNvSpPr/>
          <p:nvPr/>
        </p:nvSpPr>
        <p:spPr>
          <a:xfrm>
            <a:off x="4006941" y="2171535"/>
            <a:ext cx="38577" cy="193741"/>
          </a:xfrm>
          <a:custGeom>
            <a:rect b="b" l="l" r="r" t="t"/>
            <a:pathLst>
              <a:path extrusionOk="0" h="17279" w="3553">
                <a:moveTo>
                  <a:pt x="1084" y="0"/>
                </a:moveTo>
                <a:cubicBezTo>
                  <a:pt x="935" y="449"/>
                  <a:pt x="337" y="1197"/>
                  <a:pt x="187" y="2693"/>
                </a:cubicBezTo>
                <a:cubicBezTo>
                  <a:pt x="38" y="4189"/>
                  <a:pt x="0" y="7293"/>
                  <a:pt x="187" y="8976"/>
                </a:cubicBezTo>
                <a:cubicBezTo>
                  <a:pt x="374" y="10659"/>
                  <a:pt x="748" y="11407"/>
                  <a:pt x="1309" y="12791"/>
                </a:cubicBezTo>
                <a:cubicBezTo>
                  <a:pt x="1870" y="14175"/>
                  <a:pt x="3179" y="16531"/>
                  <a:pt x="3553" y="17279"/>
                </a:cubicBezTo>
              </a:path>
            </a:pathLst>
          </a:custGeom>
          <a:noFill/>
          <a:ln cap="flat" cmpd="sng" w="9525">
            <a:solidFill>
              <a:srgbClr val="595959"/>
            </a:solidFill>
            <a:prstDash val="solid"/>
            <a:round/>
            <a:headEnd len="med" w="med" type="none"/>
            <a:tailEnd len="med" w="med" type="triangle"/>
          </a:ln>
        </p:spPr>
      </p:sp>
      <p:sp>
        <p:nvSpPr>
          <p:cNvPr id="391" name="Google Shape;391;p22"/>
          <p:cNvSpPr/>
          <p:nvPr/>
        </p:nvSpPr>
        <p:spPr>
          <a:xfrm>
            <a:off x="4259077" y="2230027"/>
            <a:ext cx="72600" cy="79800"/>
          </a:xfrm>
          <a:prstGeom prst="trapezoid">
            <a:avLst>
              <a:gd fmla="val 25000" name="adj"/>
            </a:avLst>
          </a:prstGeom>
          <a:solidFill>
            <a:srgbClr val="00FF00"/>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grpSp>
        <p:nvGrpSpPr>
          <p:cNvPr id="392" name="Google Shape;392;p22"/>
          <p:cNvGrpSpPr/>
          <p:nvPr/>
        </p:nvGrpSpPr>
        <p:grpSpPr>
          <a:xfrm>
            <a:off x="3993466" y="781483"/>
            <a:ext cx="681633" cy="991825"/>
            <a:chOff x="1711209" y="1374900"/>
            <a:chExt cx="346200" cy="603300"/>
          </a:xfrm>
        </p:grpSpPr>
        <p:sp>
          <p:nvSpPr>
            <p:cNvPr id="393" name="Google Shape;393;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394" name="Google Shape;394;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395" name="Google Shape;395;p22"/>
            <p:cNvCxnSpPr>
              <a:stCxn id="394"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396" name="Google Shape;396;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397" name="Google Shape;397;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398" name="Google Shape;398;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399" name="Google Shape;399;p22"/>
          <p:cNvSpPr/>
          <p:nvPr/>
        </p:nvSpPr>
        <p:spPr>
          <a:xfrm rot="1588050">
            <a:off x="4209823" y="1561079"/>
            <a:ext cx="574714" cy="62431"/>
          </a:xfrm>
          <a:custGeom>
            <a:rect b="b" l="l" r="r" t="t"/>
            <a:pathLst>
              <a:path extrusionOk="0" h="14388" w="30179">
                <a:moveTo>
                  <a:pt x="0" y="0"/>
                </a:moveTo>
                <a:cubicBezTo>
                  <a:pt x="242" y="1112"/>
                  <a:pt x="242" y="4691"/>
                  <a:pt x="1451" y="6674"/>
                </a:cubicBezTo>
                <a:cubicBezTo>
                  <a:pt x="2660" y="8657"/>
                  <a:pt x="5369" y="10737"/>
                  <a:pt x="7255" y="11898"/>
                </a:cubicBezTo>
                <a:cubicBezTo>
                  <a:pt x="9141" y="13059"/>
                  <a:pt x="10495" y="13252"/>
                  <a:pt x="12768" y="13639"/>
                </a:cubicBezTo>
                <a:cubicBezTo>
                  <a:pt x="15041" y="14026"/>
                  <a:pt x="18621" y="14558"/>
                  <a:pt x="20894" y="14219"/>
                </a:cubicBezTo>
                <a:cubicBezTo>
                  <a:pt x="23167" y="13880"/>
                  <a:pt x="24860" y="12429"/>
                  <a:pt x="26407" y="11607"/>
                </a:cubicBezTo>
                <a:cubicBezTo>
                  <a:pt x="27955" y="10785"/>
                  <a:pt x="29550" y="9673"/>
                  <a:pt x="30179" y="9286"/>
                </a:cubicBezTo>
              </a:path>
            </a:pathLst>
          </a:custGeom>
          <a:noFill/>
          <a:ln cap="flat" cmpd="sng" w="9525">
            <a:solidFill>
              <a:srgbClr val="595959"/>
            </a:solidFill>
            <a:prstDash val="solid"/>
            <a:round/>
            <a:headEnd len="med" w="med" type="triangle"/>
            <a:tailEnd len="med" w="med" type="none"/>
          </a:ln>
        </p:spPr>
      </p:sp>
      <p:sp>
        <p:nvSpPr>
          <p:cNvPr id="400" name="Google Shape;400;p22"/>
          <p:cNvSpPr/>
          <p:nvPr/>
        </p:nvSpPr>
        <p:spPr>
          <a:xfrm>
            <a:off x="4356801" y="1530343"/>
            <a:ext cx="72600" cy="66300"/>
          </a:xfrm>
          <a:prstGeom prst="parallelogram">
            <a:avLst>
              <a:gd fmla="val 25000" name="adj"/>
            </a:avLst>
          </a:prstGeom>
          <a:solidFill>
            <a:srgbClr val="0277BD"/>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01" name="Google Shape;401;p22"/>
          <p:cNvSpPr/>
          <p:nvPr/>
        </p:nvSpPr>
        <p:spPr>
          <a:xfrm>
            <a:off x="4179497" y="1296980"/>
            <a:ext cx="126300" cy="1422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ctr">
              <a:spcBef>
                <a:spcPts val="0"/>
              </a:spcBef>
              <a:spcAft>
                <a:spcPts val="0"/>
              </a:spcAft>
              <a:buNone/>
            </a:pPr>
            <a:r>
              <a:t/>
            </a:r>
            <a:endParaRPr sz="500"/>
          </a:p>
        </p:txBody>
      </p:sp>
      <p:sp>
        <p:nvSpPr>
          <p:cNvPr id="402" name="Google Shape;402;p22"/>
          <p:cNvSpPr/>
          <p:nvPr/>
        </p:nvSpPr>
        <p:spPr>
          <a:xfrm>
            <a:off x="4242583" y="1196804"/>
            <a:ext cx="174229" cy="97626"/>
          </a:xfrm>
          <a:custGeom>
            <a:rect b="b" l="l" r="r" t="t"/>
            <a:pathLst>
              <a:path extrusionOk="0" h="15356" w="23215">
                <a:moveTo>
                  <a:pt x="23215" y="2007"/>
                </a:moveTo>
                <a:cubicBezTo>
                  <a:pt x="22345" y="1765"/>
                  <a:pt x="20168" y="846"/>
                  <a:pt x="17992" y="556"/>
                </a:cubicBezTo>
                <a:cubicBezTo>
                  <a:pt x="15816" y="266"/>
                  <a:pt x="12527" y="-266"/>
                  <a:pt x="10157" y="266"/>
                </a:cubicBezTo>
                <a:cubicBezTo>
                  <a:pt x="7787" y="798"/>
                  <a:pt x="5321" y="2587"/>
                  <a:pt x="3773" y="3748"/>
                </a:cubicBezTo>
                <a:cubicBezTo>
                  <a:pt x="2225" y="4909"/>
                  <a:pt x="1452" y="6119"/>
                  <a:pt x="871" y="7231"/>
                </a:cubicBezTo>
                <a:cubicBezTo>
                  <a:pt x="291" y="8344"/>
                  <a:pt x="435" y="9069"/>
                  <a:pt x="290" y="10423"/>
                </a:cubicBezTo>
                <a:cubicBezTo>
                  <a:pt x="145" y="11777"/>
                  <a:pt x="48" y="14534"/>
                  <a:pt x="0" y="15356"/>
                </a:cubicBezTo>
              </a:path>
            </a:pathLst>
          </a:custGeom>
          <a:noFill/>
          <a:ln cap="flat" cmpd="sng" w="9525">
            <a:solidFill>
              <a:srgbClr val="595959"/>
            </a:solidFill>
            <a:prstDash val="solid"/>
            <a:round/>
            <a:headEnd len="med" w="med" type="triangle"/>
            <a:tailEnd len="med" w="med" type="none"/>
          </a:ln>
        </p:spPr>
      </p:sp>
      <p:pic>
        <p:nvPicPr>
          <p:cNvPr id="403" name="Google Shape;403;p22"/>
          <p:cNvPicPr preferRelativeResize="0"/>
          <p:nvPr/>
        </p:nvPicPr>
        <p:blipFill rotWithShape="1">
          <a:blip r:embed="rId3">
            <a:alphaModFix/>
          </a:blip>
          <a:srcRect b="4404" l="7309" r="7300" t="4404"/>
          <a:stretch/>
        </p:blipFill>
        <p:spPr>
          <a:xfrm>
            <a:off x="4183822" y="1308653"/>
            <a:ext cx="111410" cy="121047"/>
          </a:xfrm>
          <a:prstGeom prst="rect">
            <a:avLst/>
          </a:prstGeom>
          <a:noFill/>
          <a:ln cap="flat" cmpd="sng" w="9525">
            <a:solidFill>
              <a:srgbClr val="4285F4"/>
            </a:solidFill>
            <a:prstDash val="solid"/>
            <a:round/>
            <a:headEnd len="sm" w="sm" type="none"/>
            <a:tailEnd len="sm" w="sm" type="none"/>
          </a:ln>
        </p:spPr>
      </p:pic>
      <p:sp>
        <p:nvSpPr>
          <p:cNvPr id="404" name="Google Shape;404;p22"/>
          <p:cNvSpPr/>
          <p:nvPr/>
        </p:nvSpPr>
        <p:spPr>
          <a:xfrm>
            <a:off x="4155725" y="961800"/>
            <a:ext cx="102940" cy="150167"/>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05" name="Google Shape;405;p22"/>
          <p:cNvSpPr/>
          <p:nvPr/>
        </p:nvSpPr>
        <p:spPr>
          <a:xfrm>
            <a:off x="4168952" y="1022121"/>
            <a:ext cx="74700" cy="79800"/>
          </a:xfrm>
          <a:prstGeom prst="ellipse">
            <a:avLst/>
          </a:prstGeom>
          <a:solidFill>
            <a:srgbClr val="B4A7D6"/>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06" name="Google Shape;406;p22"/>
          <p:cNvSpPr/>
          <p:nvPr/>
        </p:nvSpPr>
        <p:spPr>
          <a:xfrm>
            <a:off x="4159341" y="1104735"/>
            <a:ext cx="38577" cy="193741"/>
          </a:xfrm>
          <a:custGeom>
            <a:rect b="b" l="l" r="r" t="t"/>
            <a:pathLst>
              <a:path extrusionOk="0" h="17279" w="3553">
                <a:moveTo>
                  <a:pt x="1084" y="0"/>
                </a:moveTo>
                <a:cubicBezTo>
                  <a:pt x="935" y="449"/>
                  <a:pt x="337" y="1197"/>
                  <a:pt x="187" y="2693"/>
                </a:cubicBezTo>
                <a:cubicBezTo>
                  <a:pt x="38" y="4189"/>
                  <a:pt x="0" y="7293"/>
                  <a:pt x="187" y="8976"/>
                </a:cubicBezTo>
                <a:cubicBezTo>
                  <a:pt x="374" y="10659"/>
                  <a:pt x="748" y="11407"/>
                  <a:pt x="1309" y="12791"/>
                </a:cubicBezTo>
                <a:cubicBezTo>
                  <a:pt x="1870" y="14175"/>
                  <a:pt x="3179" y="16531"/>
                  <a:pt x="3553" y="17279"/>
                </a:cubicBezTo>
              </a:path>
            </a:pathLst>
          </a:custGeom>
          <a:noFill/>
          <a:ln cap="flat" cmpd="sng" w="9525">
            <a:solidFill>
              <a:srgbClr val="595959"/>
            </a:solidFill>
            <a:prstDash val="solid"/>
            <a:round/>
            <a:headEnd len="med" w="med" type="none"/>
            <a:tailEnd len="med" w="med" type="triangle"/>
          </a:ln>
        </p:spPr>
      </p:sp>
      <p:sp>
        <p:nvSpPr>
          <p:cNvPr id="407" name="Google Shape;407;p22"/>
          <p:cNvSpPr/>
          <p:nvPr/>
        </p:nvSpPr>
        <p:spPr>
          <a:xfrm>
            <a:off x="4411477" y="1163227"/>
            <a:ext cx="72600" cy="79800"/>
          </a:xfrm>
          <a:prstGeom prst="trapezoid">
            <a:avLst>
              <a:gd fmla="val 25000" name="adj"/>
            </a:avLst>
          </a:prstGeom>
          <a:solidFill>
            <a:srgbClr val="9900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08" name="Google Shape;408;p22"/>
          <p:cNvSpPr/>
          <p:nvPr/>
        </p:nvSpPr>
        <p:spPr>
          <a:xfrm>
            <a:off x="6347524" y="3981025"/>
            <a:ext cx="278400" cy="279600"/>
          </a:xfrm>
          <a:prstGeom prst="parallelogram">
            <a:avLst>
              <a:gd fmla="val 25000" name="adj"/>
            </a:avLst>
          </a:prstGeom>
          <a:solidFill>
            <a:srgbClr val="0277BD"/>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sz="1500"/>
          </a:p>
        </p:txBody>
      </p:sp>
      <p:sp>
        <p:nvSpPr>
          <p:cNvPr id="409" name="Google Shape;409;p22"/>
          <p:cNvSpPr/>
          <p:nvPr/>
        </p:nvSpPr>
        <p:spPr>
          <a:xfrm>
            <a:off x="4478700" y="1203600"/>
            <a:ext cx="1239075" cy="1432050"/>
          </a:xfrm>
          <a:custGeom>
            <a:rect b="b" l="l" r="r" t="t"/>
            <a:pathLst>
              <a:path extrusionOk="0" h="57282" w="49563">
                <a:moveTo>
                  <a:pt x="0" y="0"/>
                </a:moveTo>
                <a:cubicBezTo>
                  <a:pt x="2600" y="2900"/>
                  <a:pt x="12000" y="12350"/>
                  <a:pt x="15600" y="17400"/>
                </a:cubicBezTo>
                <a:cubicBezTo>
                  <a:pt x="19200" y="22450"/>
                  <a:pt x="19350" y="26300"/>
                  <a:pt x="21600" y="30300"/>
                </a:cubicBezTo>
                <a:cubicBezTo>
                  <a:pt x="23850" y="34300"/>
                  <a:pt x="26787" y="38178"/>
                  <a:pt x="29100" y="41400"/>
                </a:cubicBezTo>
                <a:cubicBezTo>
                  <a:pt x="31413" y="44622"/>
                  <a:pt x="33436" y="47195"/>
                  <a:pt x="35477" y="49630"/>
                </a:cubicBezTo>
                <a:cubicBezTo>
                  <a:pt x="37518" y="52065"/>
                  <a:pt x="39000" y="54737"/>
                  <a:pt x="41348" y="56012"/>
                </a:cubicBezTo>
                <a:cubicBezTo>
                  <a:pt x="43696" y="57287"/>
                  <a:pt x="48194" y="57070"/>
                  <a:pt x="49563" y="57282"/>
                </a:cubicBezTo>
              </a:path>
            </a:pathLst>
          </a:custGeom>
          <a:noFill/>
          <a:ln cap="flat" cmpd="sng" w="9525">
            <a:solidFill>
              <a:srgbClr val="595959"/>
            </a:solidFill>
            <a:prstDash val="solid"/>
            <a:round/>
            <a:headEnd len="med" w="med" type="none"/>
            <a:tailEnd len="med" w="med" type="none"/>
          </a:ln>
        </p:spPr>
      </p:sp>
      <p:sp>
        <p:nvSpPr>
          <p:cNvPr id="410" name="Google Shape;410;p22"/>
          <p:cNvSpPr/>
          <p:nvPr/>
        </p:nvSpPr>
        <p:spPr>
          <a:xfrm>
            <a:off x="5333700" y="2370900"/>
            <a:ext cx="392700" cy="440700"/>
          </a:xfrm>
          <a:prstGeom prst="rect">
            <a:avLst/>
          </a:prstGeom>
          <a:solidFill>
            <a:srgbClr val="F3F3F3"/>
          </a:solidFill>
          <a:ln cap="flat" cmpd="sng" w="9525">
            <a:solidFill>
              <a:srgbClr val="666666"/>
            </a:solidFill>
            <a:prstDash val="solid"/>
            <a:round/>
            <a:headEnd len="sm" w="sm" type="none"/>
            <a:tailEnd len="sm" w="sm" type="none"/>
          </a:ln>
        </p:spPr>
        <p:txBody>
          <a:bodyPr anchorCtr="0" anchor="ctr" bIns="22850" lIns="22850" spcFirstLastPara="1" rIns="22850" wrap="square" tIns="22850">
            <a:noAutofit/>
          </a:bodyPr>
          <a:lstStyle/>
          <a:p>
            <a:pPr indent="0" lvl="0" marL="0" rtl="0" algn="ctr">
              <a:spcBef>
                <a:spcPts val="0"/>
              </a:spcBef>
              <a:spcAft>
                <a:spcPts val="0"/>
              </a:spcAft>
              <a:buNone/>
            </a:pPr>
            <a:r>
              <a:t/>
            </a:r>
            <a:endParaRPr sz="600"/>
          </a:p>
        </p:txBody>
      </p:sp>
      <p:sp>
        <p:nvSpPr>
          <p:cNvPr id="411" name="Google Shape;411;p22"/>
          <p:cNvSpPr txBox="1"/>
          <p:nvPr/>
        </p:nvSpPr>
        <p:spPr>
          <a:xfrm>
            <a:off x="5469569" y="2447375"/>
            <a:ext cx="242400" cy="377100"/>
          </a:xfrm>
          <a:prstGeom prst="rect">
            <a:avLst/>
          </a:prstGeom>
          <a:noFill/>
          <a:ln>
            <a:noFill/>
          </a:ln>
        </p:spPr>
        <p:txBody>
          <a:bodyPr anchorCtr="0" anchor="t" bIns="22850" lIns="22850" spcFirstLastPara="1" rIns="22850" wrap="square" tIns="22850">
            <a:noAutofit/>
          </a:bodyPr>
          <a:lstStyle/>
          <a:p>
            <a:pPr indent="0" lvl="0" marL="0" rtl="0" algn="l">
              <a:spcBef>
                <a:spcPts val="0"/>
              </a:spcBef>
              <a:spcAft>
                <a:spcPts val="0"/>
              </a:spcAft>
              <a:buNone/>
            </a:pPr>
            <a:r>
              <a:rPr b="1" lang="en" sz="2200">
                <a:solidFill>
                  <a:srgbClr val="666666"/>
                </a:solidFill>
                <a:latin typeface="Google Sans"/>
                <a:ea typeface="Google Sans"/>
                <a:cs typeface="Google Sans"/>
                <a:sym typeface="Google Sans"/>
              </a:rPr>
              <a:t>∑</a:t>
            </a:r>
            <a:endParaRPr b="1" sz="2200">
              <a:solidFill>
                <a:srgbClr val="425066"/>
              </a:solidFill>
              <a:latin typeface="Google Sans"/>
              <a:ea typeface="Google Sans"/>
              <a:cs typeface="Google Sans"/>
              <a:sym typeface="Google Sans"/>
            </a:endParaRPr>
          </a:p>
        </p:txBody>
      </p:sp>
      <p:cxnSp>
        <p:nvCxnSpPr>
          <p:cNvPr id="412" name="Google Shape;412;p22"/>
          <p:cNvCxnSpPr>
            <a:stCxn id="413" idx="0"/>
            <a:endCxn id="408" idx="3"/>
          </p:cNvCxnSpPr>
          <p:nvPr/>
        </p:nvCxnSpPr>
        <p:spPr>
          <a:xfrm flipH="1" rot="10800000">
            <a:off x="5953750" y="4260625"/>
            <a:ext cx="498300" cy="204600"/>
          </a:xfrm>
          <a:prstGeom prst="straightConnector1">
            <a:avLst/>
          </a:prstGeom>
          <a:noFill/>
          <a:ln cap="flat" cmpd="sng" w="9525">
            <a:solidFill>
              <a:srgbClr val="595959"/>
            </a:solidFill>
            <a:prstDash val="solid"/>
            <a:round/>
            <a:headEnd len="med" w="med" type="none"/>
            <a:tailEnd len="med" w="med" type="triangle"/>
          </a:ln>
        </p:spPr>
      </p:cxnSp>
      <p:sp>
        <p:nvSpPr>
          <p:cNvPr id="413" name="Google Shape;413;p22"/>
          <p:cNvSpPr txBox="1"/>
          <p:nvPr/>
        </p:nvSpPr>
        <p:spPr>
          <a:xfrm>
            <a:off x="4987900" y="4465225"/>
            <a:ext cx="1931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100">
                <a:solidFill>
                  <a:schemeClr val="dk1"/>
                </a:solidFill>
              </a:rPr>
              <a:t>0. (Random) model initialization</a:t>
            </a:r>
            <a:endParaRPr sz="1100"/>
          </a:p>
        </p:txBody>
      </p:sp>
      <p:cxnSp>
        <p:nvCxnSpPr>
          <p:cNvPr id="414" name="Google Shape;414;p22"/>
          <p:cNvCxnSpPr>
            <a:endCxn id="415" idx="1"/>
          </p:cNvCxnSpPr>
          <p:nvPr/>
        </p:nvCxnSpPr>
        <p:spPr>
          <a:xfrm>
            <a:off x="6580500" y="4188500"/>
            <a:ext cx="532500" cy="348900"/>
          </a:xfrm>
          <a:prstGeom prst="straightConnector1">
            <a:avLst/>
          </a:prstGeom>
          <a:noFill/>
          <a:ln cap="flat" cmpd="sng" w="9525">
            <a:solidFill>
              <a:srgbClr val="595959"/>
            </a:solidFill>
            <a:prstDash val="solid"/>
            <a:round/>
            <a:headEnd len="med" w="med" type="none"/>
            <a:tailEnd len="med" w="med" type="triangle"/>
          </a:ln>
        </p:spPr>
      </p:cxnSp>
      <p:sp>
        <p:nvSpPr>
          <p:cNvPr id="415" name="Google Shape;415;p22"/>
          <p:cNvSpPr txBox="1"/>
          <p:nvPr/>
        </p:nvSpPr>
        <p:spPr>
          <a:xfrm>
            <a:off x="7113000" y="4275800"/>
            <a:ext cx="1726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6. Launch final model after all training rounds</a:t>
            </a:r>
            <a:endParaRPr sz="1100"/>
          </a:p>
        </p:txBody>
      </p:sp>
      <p:grpSp>
        <p:nvGrpSpPr>
          <p:cNvPr id="416" name="Google Shape;416;p22"/>
          <p:cNvGrpSpPr/>
          <p:nvPr/>
        </p:nvGrpSpPr>
        <p:grpSpPr>
          <a:xfrm>
            <a:off x="711597" y="2303837"/>
            <a:ext cx="479660" cy="661398"/>
            <a:chOff x="1711209" y="1374900"/>
            <a:chExt cx="346200" cy="603300"/>
          </a:xfrm>
        </p:grpSpPr>
        <p:sp>
          <p:nvSpPr>
            <p:cNvPr id="417" name="Google Shape;417;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18" name="Google Shape;418;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419" name="Google Shape;419;p22"/>
            <p:cNvCxnSpPr>
              <a:stCxn id="418"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420" name="Google Shape;420;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21" name="Google Shape;421;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22" name="Google Shape;422;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423" name="Google Shape;423;p22"/>
          <p:cNvGrpSpPr/>
          <p:nvPr/>
        </p:nvGrpSpPr>
        <p:grpSpPr>
          <a:xfrm>
            <a:off x="104797" y="2206262"/>
            <a:ext cx="479660" cy="661398"/>
            <a:chOff x="1711209" y="1374900"/>
            <a:chExt cx="346200" cy="603300"/>
          </a:xfrm>
        </p:grpSpPr>
        <p:sp>
          <p:nvSpPr>
            <p:cNvPr id="424" name="Google Shape;424;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25" name="Google Shape;425;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426" name="Google Shape;426;p22"/>
            <p:cNvCxnSpPr>
              <a:stCxn id="425"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427" name="Google Shape;427;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28" name="Google Shape;428;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29" name="Google Shape;429;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430" name="Google Shape;430;p22"/>
          <p:cNvGrpSpPr/>
          <p:nvPr/>
        </p:nvGrpSpPr>
        <p:grpSpPr>
          <a:xfrm>
            <a:off x="1242197" y="2480812"/>
            <a:ext cx="479660" cy="661398"/>
            <a:chOff x="1711209" y="1374900"/>
            <a:chExt cx="346200" cy="603300"/>
          </a:xfrm>
        </p:grpSpPr>
        <p:sp>
          <p:nvSpPr>
            <p:cNvPr id="431" name="Google Shape;431;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32" name="Google Shape;432;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433" name="Google Shape;433;p22"/>
            <p:cNvCxnSpPr>
              <a:stCxn id="432"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434" name="Google Shape;434;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35" name="Google Shape;435;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36" name="Google Shape;436;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437" name="Google Shape;437;p22"/>
          <p:cNvGrpSpPr/>
          <p:nvPr/>
        </p:nvGrpSpPr>
        <p:grpSpPr>
          <a:xfrm>
            <a:off x="749697" y="3142037"/>
            <a:ext cx="479660" cy="661398"/>
            <a:chOff x="1711209" y="1374900"/>
            <a:chExt cx="346200" cy="603300"/>
          </a:xfrm>
        </p:grpSpPr>
        <p:sp>
          <p:nvSpPr>
            <p:cNvPr id="438" name="Google Shape;438;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39" name="Google Shape;439;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440" name="Google Shape;440;p22"/>
            <p:cNvCxnSpPr>
              <a:stCxn id="439"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441" name="Google Shape;441;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42" name="Google Shape;442;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43" name="Google Shape;443;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444" name="Google Shape;444;p22"/>
          <p:cNvGrpSpPr/>
          <p:nvPr/>
        </p:nvGrpSpPr>
        <p:grpSpPr>
          <a:xfrm>
            <a:off x="180997" y="3006362"/>
            <a:ext cx="479660" cy="661398"/>
            <a:chOff x="1711209" y="1374900"/>
            <a:chExt cx="346200" cy="603300"/>
          </a:xfrm>
        </p:grpSpPr>
        <p:sp>
          <p:nvSpPr>
            <p:cNvPr id="445" name="Google Shape;445;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46" name="Google Shape;446;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447" name="Google Shape;447;p22"/>
            <p:cNvCxnSpPr>
              <a:stCxn id="446"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448" name="Google Shape;448;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49" name="Google Shape;449;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50" name="Google Shape;450;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451" name="Google Shape;451;p22"/>
          <p:cNvGrpSpPr/>
          <p:nvPr/>
        </p:nvGrpSpPr>
        <p:grpSpPr>
          <a:xfrm>
            <a:off x="1318397" y="3242812"/>
            <a:ext cx="479660" cy="661398"/>
            <a:chOff x="1711209" y="1374900"/>
            <a:chExt cx="346200" cy="603300"/>
          </a:xfrm>
        </p:grpSpPr>
        <p:sp>
          <p:nvSpPr>
            <p:cNvPr id="452" name="Google Shape;452;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53" name="Google Shape;453;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454" name="Google Shape;454;p22"/>
            <p:cNvCxnSpPr>
              <a:stCxn id="453"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455" name="Google Shape;455;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56" name="Google Shape;456;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57" name="Google Shape;457;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458" name="Google Shape;458;p22"/>
          <p:cNvGrpSpPr/>
          <p:nvPr/>
        </p:nvGrpSpPr>
        <p:grpSpPr>
          <a:xfrm>
            <a:off x="787797" y="3980237"/>
            <a:ext cx="479660" cy="661398"/>
            <a:chOff x="1711209" y="1374900"/>
            <a:chExt cx="346200" cy="603300"/>
          </a:xfrm>
        </p:grpSpPr>
        <p:sp>
          <p:nvSpPr>
            <p:cNvPr id="459" name="Google Shape;459;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60" name="Google Shape;460;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461" name="Google Shape;461;p22"/>
            <p:cNvCxnSpPr>
              <a:stCxn id="460"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462" name="Google Shape;462;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63" name="Google Shape;463;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64" name="Google Shape;464;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465" name="Google Shape;465;p22"/>
          <p:cNvGrpSpPr/>
          <p:nvPr/>
        </p:nvGrpSpPr>
        <p:grpSpPr>
          <a:xfrm>
            <a:off x="257197" y="3806462"/>
            <a:ext cx="479660" cy="661398"/>
            <a:chOff x="1711209" y="1374900"/>
            <a:chExt cx="346200" cy="603300"/>
          </a:xfrm>
        </p:grpSpPr>
        <p:sp>
          <p:nvSpPr>
            <p:cNvPr id="466" name="Google Shape;466;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67" name="Google Shape;467;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468" name="Google Shape;468;p22"/>
            <p:cNvCxnSpPr>
              <a:stCxn id="467"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469" name="Google Shape;469;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70" name="Google Shape;470;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71" name="Google Shape;471;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grpSp>
        <p:nvGrpSpPr>
          <p:cNvPr id="472" name="Google Shape;472;p22"/>
          <p:cNvGrpSpPr/>
          <p:nvPr/>
        </p:nvGrpSpPr>
        <p:grpSpPr>
          <a:xfrm>
            <a:off x="1318397" y="4081012"/>
            <a:ext cx="479660" cy="661398"/>
            <a:chOff x="1711209" y="1374900"/>
            <a:chExt cx="346200" cy="603300"/>
          </a:xfrm>
        </p:grpSpPr>
        <p:sp>
          <p:nvSpPr>
            <p:cNvPr id="473" name="Google Shape;473;p22"/>
            <p:cNvSpPr/>
            <p:nvPr/>
          </p:nvSpPr>
          <p:spPr>
            <a:xfrm>
              <a:off x="1711209" y="1374900"/>
              <a:ext cx="346200" cy="603300"/>
            </a:xfrm>
            <a:prstGeom prst="roundRect">
              <a:avLst>
                <a:gd fmla="val 16667" name="adj"/>
              </a:avLst>
            </a:prstGeom>
            <a:solidFill>
              <a:srgbClr val="999999"/>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74" name="Google Shape;474;p22"/>
            <p:cNvSpPr/>
            <p:nvPr/>
          </p:nvSpPr>
          <p:spPr>
            <a:xfrm>
              <a:off x="1745900" y="1445950"/>
              <a:ext cx="275400" cy="469800"/>
            </a:xfrm>
            <a:prstGeom prst="rect">
              <a:avLst/>
            </a:prstGeom>
            <a:solidFill>
              <a:srgbClr val="FFFF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cxnSp>
          <p:nvCxnSpPr>
            <p:cNvPr id="475" name="Google Shape;475;p22"/>
            <p:cNvCxnSpPr>
              <a:stCxn id="474" idx="0"/>
            </p:cNvCxnSpPr>
            <p:nvPr/>
          </p:nvCxnSpPr>
          <p:spPr>
            <a:xfrm>
              <a:off x="1883600" y="1445950"/>
              <a:ext cx="0" cy="0"/>
            </a:xfrm>
            <a:prstGeom prst="straightConnector1">
              <a:avLst/>
            </a:prstGeom>
            <a:noFill/>
            <a:ln cap="flat" cmpd="sng" w="9525">
              <a:solidFill>
                <a:srgbClr val="000000"/>
              </a:solidFill>
              <a:prstDash val="solid"/>
              <a:round/>
              <a:headEnd len="med" w="med" type="none"/>
              <a:tailEnd len="med" w="med" type="none"/>
            </a:ln>
          </p:spPr>
        </p:cxnSp>
        <p:cxnSp>
          <p:nvCxnSpPr>
            <p:cNvPr id="476" name="Google Shape;476;p22"/>
            <p:cNvCxnSpPr/>
            <p:nvPr/>
          </p:nvCxnSpPr>
          <p:spPr>
            <a:xfrm>
              <a:off x="1835934" y="1412028"/>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77" name="Google Shape;477;p22"/>
            <p:cNvCxnSpPr/>
            <p:nvPr/>
          </p:nvCxnSpPr>
          <p:spPr>
            <a:xfrm>
              <a:off x="1835934" y="1945425"/>
              <a:ext cx="86400" cy="0"/>
            </a:xfrm>
            <a:prstGeom prst="straightConnector1">
              <a:avLst/>
            </a:prstGeom>
            <a:noFill/>
            <a:ln cap="flat" cmpd="sng" w="9525">
              <a:solidFill>
                <a:srgbClr val="000000"/>
              </a:solidFill>
              <a:prstDash val="solid"/>
              <a:round/>
              <a:headEnd len="med" w="med" type="none"/>
              <a:tailEnd len="med" w="med" type="none"/>
            </a:ln>
          </p:spPr>
        </p:cxnSp>
        <p:cxnSp>
          <p:nvCxnSpPr>
            <p:cNvPr id="478" name="Google Shape;478;p22"/>
            <p:cNvCxnSpPr/>
            <p:nvPr/>
          </p:nvCxnSpPr>
          <p:spPr>
            <a:xfrm>
              <a:off x="1764494" y="1412028"/>
              <a:ext cx="21300" cy="0"/>
            </a:xfrm>
            <a:prstGeom prst="straightConnector1">
              <a:avLst/>
            </a:prstGeom>
            <a:noFill/>
            <a:ln cap="flat" cmpd="sng" w="9525">
              <a:solidFill>
                <a:srgbClr val="000000"/>
              </a:solidFill>
              <a:prstDash val="solid"/>
              <a:round/>
              <a:headEnd len="med" w="med" type="none"/>
              <a:tailEnd len="med" w="med" type="none"/>
            </a:ln>
          </p:spPr>
        </p:cxnSp>
      </p:grpSp>
      <p:sp>
        <p:nvSpPr>
          <p:cNvPr id="479" name="Google Shape;479;p22"/>
          <p:cNvSpPr/>
          <p:nvPr/>
        </p:nvSpPr>
        <p:spPr>
          <a:xfrm>
            <a:off x="1412523" y="42384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80" name="Google Shape;480;p22"/>
          <p:cNvSpPr/>
          <p:nvPr/>
        </p:nvSpPr>
        <p:spPr>
          <a:xfrm>
            <a:off x="1441292" y="4377740"/>
            <a:ext cx="162600" cy="184800"/>
          </a:xfrm>
          <a:prstGeom prst="ellipse">
            <a:avLst/>
          </a:prstGeom>
          <a:solidFill>
            <a:srgbClr val="EA9999"/>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81" name="Google Shape;481;p22"/>
          <p:cNvSpPr/>
          <p:nvPr/>
        </p:nvSpPr>
        <p:spPr>
          <a:xfrm>
            <a:off x="1412523" y="34002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82" name="Google Shape;482;p22"/>
          <p:cNvSpPr/>
          <p:nvPr/>
        </p:nvSpPr>
        <p:spPr>
          <a:xfrm>
            <a:off x="1441292" y="3539540"/>
            <a:ext cx="162600" cy="184800"/>
          </a:xfrm>
          <a:prstGeom prst="ellipse">
            <a:avLst/>
          </a:prstGeom>
          <a:solidFill>
            <a:srgbClr val="B6D7A8"/>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83" name="Google Shape;483;p22"/>
          <p:cNvSpPr/>
          <p:nvPr/>
        </p:nvSpPr>
        <p:spPr>
          <a:xfrm>
            <a:off x="1336323" y="26382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84" name="Google Shape;484;p22"/>
          <p:cNvSpPr/>
          <p:nvPr/>
        </p:nvSpPr>
        <p:spPr>
          <a:xfrm>
            <a:off x="1365092" y="2777540"/>
            <a:ext cx="162600" cy="184800"/>
          </a:xfrm>
          <a:prstGeom prst="ellipse">
            <a:avLst/>
          </a:prstGeom>
          <a:solidFill>
            <a:srgbClr val="D5A6BD"/>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85" name="Google Shape;485;p22"/>
          <p:cNvSpPr/>
          <p:nvPr/>
        </p:nvSpPr>
        <p:spPr>
          <a:xfrm>
            <a:off x="6354154" y="2506029"/>
            <a:ext cx="223800" cy="242100"/>
          </a:xfrm>
          <a:prstGeom prst="trapezoid">
            <a:avLst>
              <a:gd fmla="val 25000" name="adj"/>
            </a:avLst>
          </a:prstGeom>
          <a:solidFill>
            <a:srgbClr val="4CCCDE"/>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86" name="Google Shape;486;p22"/>
          <p:cNvSpPr/>
          <p:nvPr/>
        </p:nvSpPr>
        <p:spPr>
          <a:xfrm>
            <a:off x="802923" y="24858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87" name="Google Shape;487;p22"/>
          <p:cNvSpPr/>
          <p:nvPr/>
        </p:nvSpPr>
        <p:spPr>
          <a:xfrm>
            <a:off x="831692" y="2625140"/>
            <a:ext cx="162600" cy="184800"/>
          </a:xfrm>
          <a:prstGeom prst="ellipse">
            <a:avLst/>
          </a:prstGeom>
          <a:solidFill>
            <a:srgbClr val="B4A7D6"/>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88" name="Google Shape;488;p22"/>
          <p:cNvSpPr/>
          <p:nvPr/>
        </p:nvSpPr>
        <p:spPr>
          <a:xfrm>
            <a:off x="841023" y="33240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89" name="Google Shape;489;p22"/>
          <p:cNvSpPr/>
          <p:nvPr/>
        </p:nvSpPr>
        <p:spPr>
          <a:xfrm>
            <a:off x="869792" y="3463340"/>
            <a:ext cx="162600" cy="184800"/>
          </a:xfrm>
          <a:prstGeom prst="ellipse">
            <a:avLst/>
          </a:prstGeom>
          <a:solidFill>
            <a:srgbClr val="DD7E6B"/>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90" name="Google Shape;490;p22"/>
          <p:cNvSpPr/>
          <p:nvPr/>
        </p:nvSpPr>
        <p:spPr>
          <a:xfrm>
            <a:off x="879123" y="41622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91" name="Google Shape;491;p22"/>
          <p:cNvSpPr/>
          <p:nvPr/>
        </p:nvSpPr>
        <p:spPr>
          <a:xfrm>
            <a:off x="907892" y="4301540"/>
            <a:ext cx="162600" cy="184800"/>
          </a:xfrm>
          <a:prstGeom prst="ellipse">
            <a:avLst/>
          </a:prstGeom>
          <a:solidFill>
            <a:srgbClr val="F9CB9C"/>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92" name="Google Shape;492;p22"/>
          <p:cNvSpPr/>
          <p:nvPr/>
        </p:nvSpPr>
        <p:spPr>
          <a:xfrm>
            <a:off x="345723" y="39336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93" name="Google Shape;493;p22"/>
          <p:cNvSpPr/>
          <p:nvPr/>
        </p:nvSpPr>
        <p:spPr>
          <a:xfrm>
            <a:off x="374492" y="4072940"/>
            <a:ext cx="162600" cy="184800"/>
          </a:xfrm>
          <a:prstGeom prst="ellipse">
            <a:avLst/>
          </a:prstGeom>
          <a:solidFill>
            <a:srgbClr val="FFE599"/>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94" name="Google Shape;494;p22"/>
          <p:cNvSpPr/>
          <p:nvPr/>
        </p:nvSpPr>
        <p:spPr>
          <a:xfrm>
            <a:off x="269523" y="31335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95" name="Google Shape;495;p22"/>
          <p:cNvSpPr/>
          <p:nvPr/>
        </p:nvSpPr>
        <p:spPr>
          <a:xfrm>
            <a:off x="298292" y="3272840"/>
            <a:ext cx="162600" cy="184800"/>
          </a:xfrm>
          <a:prstGeom prst="ellipse">
            <a:avLst/>
          </a:prstGeom>
          <a:solidFill>
            <a:srgbClr val="93C47D"/>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96" name="Google Shape;496;p22"/>
          <p:cNvSpPr/>
          <p:nvPr/>
        </p:nvSpPr>
        <p:spPr>
          <a:xfrm>
            <a:off x="193323" y="2333402"/>
            <a:ext cx="223897" cy="346878"/>
          </a:xfrm>
          <a:prstGeom prst="flowChartMagneticDisk">
            <a:avLst/>
          </a:prstGeom>
          <a:no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97" name="Google Shape;497;p22"/>
          <p:cNvSpPr/>
          <p:nvPr/>
        </p:nvSpPr>
        <p:spPr>
          <a:xfrm>
            <a:off x="222092" y="2472740"/>
            <a:ext cx="162600" cy="184800"/>
          </a:xfrm>
          <a:prstGeom prst="ellipse">
            <a:avLst/>
          </a:prstGeom>
          <a:solidFill>
            <a:srgbClr val="76A5AF"/>
          </a:solidFill>
          <a:ln>
            <a:noFill/>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498" name="Google Shape;498;p22"/>
          <p:cNvSpPr/>
          <p:nvPr/>
        </p:nvSpPr>
        <p:spPr>
          <a:xfrm>
            <a:off x="2044100" y="3141050"/>
            <a:ext cx="742500" cy="380700"/>
          </a:xfrm>
          <a:prstGeom prst="rightArrow">
            <a:avLst>
              <a:gd fmla="val 42159" name="adj1"/>
              <a:gd fmla="val 49219" name="adj2"/>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2"/>
          <p:cNvSpPr txBox="1"/>
          <p:nvPr/>
        </p:nvSpPr>
        <p:spPr>
          <a:xfrm>
            <a:off x="180999" y="1725325"/>
            <a:ext cx="1339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Population of client devices </a:t>
            </a:r>
            <a:endParaRPr b="1" sz="1100"/>
          </a:p>
        </p:txBody>
      </p:sp>
      <p:sp>
        <p:nvSpPr>
          <p:cNvPr id="500" name="Google Shape;500;p22"/>
          <p:cNvSpPr txBox="1"/>
          <p:nvPr/>
        </p:nvSpPr>
        <p:spPr>
          <a:xfrm>
            <a:off x="1735125" y="1927550"/>
            <a:ext cx="18720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1. A subset of clients can participate in a training round when local criteria are met</a:t>
            </a:r>
            <a:endParaRPr sz="1100"/>
          </a:p>
          <a:p>
            <a:pPr indent="0" lvl="0" marL="0" rtl="0" algn="l">
              <a:spcBef>
                <a:spcPts val="0"/>
              </a:spcBef>
              <a:spcAft>
                <a:spcPts val="0"/>
              </a:spcAft>
              <a:buNone/>
            </a:pPr>
            <a:r>
              <a:t/>
            </a:r>
            <a:endParaRPr sz="1100"/>
          </a:p>
        </p:txBody>
      </p:sp>
      <p:sp>
        <p:nvSpPr>
          <p:cNvPr id="501" name="Google Shape;501;p22"/>
          <p:cNvSpPr txBox="1"/>
          <p:nvPr/>
        </p:nvSpPr>
        <p:spPr>
          <a:xfrm>
            <a:off x="4946375" y="3871000"/>
            <a:ext cx="1416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2. Broadcast model</a:t>
            </a:r>
            <a:endParaRPr b="1" sz="1100"/>
          </a:p>
        </p:txBody>
      </p:sp>
      <p:sp>
        <p:nvSpPr>
          <p:cNvPr id="502" name="Google Shape;502;p22"/>
          <p:cNvSpPr txBox="1"/>
          <p:nvPr/>
        </p:nvSpPr>
        <p:spPr>
          <a:xfrm>
            <a:off x="4648225" y="832025"/>
            <a:ext cx="1458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3. Local training</a:t>
            </a:r>
            <a:endParaRPr sz="1100"/>
          </a:p>
          <a:p>
            <a:pPr indent="0" lvl="0" marL="0" rtl="0" algn="l">
              <a:spcBef>
                <a:spcPts val="0"/>
              </a:spcBef>
              <a:spcAft>
                <a:spcPts val="0"/>
              </a:spcAft>
              <a:buNone/>
            </a:pPr>
            <a:r>
              <a:t/>
            </a:r>
            <a:endParaRPr sz="1100"/>
          </a:p>
        </p:txBody>
      </p:sp>
      <p:sp>
        <p:nvSpPr>
          <p:cNvPr id="503" name="Google Shape;503;p22"/>
          <p:cNvSpPr txBox="1"/>
          <p:nvPr/>
        </p:nvSpPr>
        <p:spPr>
          <a:xfrm>
            <a:off x="4800625" y="2965625"/>
            <a:ext cx="16800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4. A</a:t>
            </a:r>
            <a:r>
              <a:rPr lang="en" sz="1100">
                <a:solidFill>
                  <a:srgbClr val="000000"/>
                </a:solidFill>
              </a:rPr>
              <a:t>ggregate</a:t>
            </a:r>
            <a:r>
              <a:rPr lang="en" sz="1100"/>
              <a:t> updates from at least </a:t>
            </a:r>
            <a:r>
              <a:rPr i="1" lang="en" sz="1100"/>
              <a:t>report goal</a:t>
            </a:r>
            <a:r>
              <a:rPr lang="en" sz="1100"/>
              <a:t> number of clients</a:t>
            </a:r>
            <a:endParaRPr sz="1100"/>
          </a:p>
        </p:txBody>
      </p:sp>
      <p:sp>
        <p:nvSpPr>
          <p:cNvPr id="504" name="Google Shape;504;p22"/>
          <p:cNvSpPr/>
          <p:nvPr/>
        </p:nvSpPr>
        <p:spPr>
          <a:xfrm>
            <a:off x="5142277" y="2050827"/>
            <a:ext cx="72600" cy="79800"/>
          </a:xfrm>
          <a:prstGeom prst="trapezoid">
            <a:avLst>
              <a:gd fmla="val 25000" name="adj"/>
            </a:avLst>
          </a:prstGeom>
          <a:solidFill>
            <a:srgbClr val="9900FF"/>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05" name="Google Shape;505;p22"/>
          <p:cNvSpPr/>
          <p:nvPr/>
        </p:nvSpPr>
        <p:spPr>
          <a:xfrm>
            <a:off x="5142277" y="2508027"/>
            <a:ext cx="72600" cy="79800"/>
          </a:xfrm>
          <a:prstGeom prst="trapezoid">
            <a:avLst>
              <a:gd fmla="val 25000" name="adj"/>
            </a:avLst>
          </a:prstGeom>
          <a:solidFill>
            <a:srgbClr val="00FF00"/>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06" name="Google Shape;506;p22"/>
          <p:cNvSpPr/>
          <p:nvPr/>
        </p:nvSpPr>
        <p:spPr>
          <a:xfrm>
            <a:off x="5142277" y="2812827"/>
            <a:ext cx="72600" cy="79800"/>
          </a:xfrm>
          <a:prstGeom prst="trapezoid">
            <a:avLst>
              <a:gd fmla="val 25000" name="adj"/>
            </a:avLst>
          </a:prstGeom>
          <a:solidFill>
            <a:srgbClr val="980000"/>
          </a:solidFill>
          <a:ln cap="flat" cmpd="sng" w="9525">
            <a:solidFill>
              <a:srgbClr val="000000"/>
            </a:solidFill>
            <a:prstDash val="solid"/>
            <a:round/>
            <a:headEnd len="sm" w="sm" type="none"/>
            <a:tailEnd len="sm" w="sm" type="none"/>
          </a:ln>
        </p:spPr>
        <p:txBody>
          <a:bodyPr anchorCtr="0" anchor="ctr" bIns="22850" lIns="22850" spcFirstLastPara="1" rIns="22850" wrap="square" tIns="22850">
            <a:noAutofit/>
          </a:bodyPr>
          <a:lstStyle/>
          <a:p>
            <a:pPr indent="0" lvl="0" marL="0" rtl="0" algn="l">
              <a:spcBef>
                <a:spcPts val="0"/>
              </a:spcBef>
              <a:spcAft>
                <a:spcPts val="0"/>
              </a:spcAft>
              <a:buNone/>
            </a:pPr>
            <a:r>
              <a:t/>
            </a:r>
            <a:endParaRPr/>
          </a:p>
        </p:txBody>
      </p:sp>
      <p:sp>
        <p:nvSpPr>
          <p:cNvPr id="507" name="Google Shape;507;p22"/>
          <p:cNvSpPr/>
          <p:nvPr/>
        </p:nvSpPr>
        <p:spPr>
          <a:xfrm>
            <a:off x="6586200" y="2631550"/>
            <a:ext cx="2028750" cy="1504550"/>
          </a:xfrm>
          <a:custGeom>
            <a:rect b="b" l="l" r="r" t="t"/>
            <a:pathLst>
              <a:path extrusionOk="0" h="60182" w="81150">
                <a:moveTo>
                  <a:pt x="6521" y="0"/>
                </a:moveTo>
                <a:cubicBezTo>
                  <a:pt x="18134" y="1730"/>
                  <a:pt x="65537" y="5152"/>
                  <a:pt x="76200" y="10382"/>
                </a:cubicBezTo>
                <a:cubicBezTo>
                  <a:pt x="86863" y="15612"/>
                  <a:pt x="78100" y="24482"/>
                  <a:pt x="70500" y="31382"/>
                </a:cubicBezTo>
                <a:cubicBezTo>
                  <a:pt x="62900" y="38282"/>
                  <a:pt x="42350" y="46982"/>
                  <a:pt x="30600" y="51782"/>
                </a:cubicBezTo>
                <a:cubicBezTo>
                  <a:pt x="18850" y="56582"/>
                  <a:pt x="5100" y="58782"/>
                  <a:pt x="0" y="60182"/>
                </a:cubicBezTo>
              </a:path>
            </a:pathLst>
          </a:custGeom>
          <a:noFill/>
          <a:ln cap="flat" cmpd="sng" w="9525">
            <a:solidFill>
              <a:srgbClr val="595959"/>
            </a:solidFill>
            <a:prstDash val="solid"/>
            <a:round/>
            <a:headEnd len="med" w="med" type="none"/>
            <a:tailEnd len="med" w="med" type="triangle"/>
          </a:ln>
        </p:spPr>
      </p:sp>
      <p:sp>
        <p:nvSpPr>
          <p:cNvPr id="508" name="Google Shape;508;p22"/>
          <p:cNvSpPr txBox="1"/>
          <p:nvPr/>
        </p:nvSpPr>
        <p:spPr>
          <a:xfrm>
            <a:off x="6824450" y="3299413"/>
            <a:ext cx="1575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t>5. Apply update to model </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